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6858000" cx="12192000"/>
  <p:notesSz cx="6858000" cy="9144000"/>
  <p:embeddedFontLst>
    <p:embeddedFont>
      <p:font typeface="Play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3" roundtripDataSignature="AMtx7mifodfBJ/uVV5CY6CPDl2iL0WOW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lay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Play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1" name="Google Shape;17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8" name="Google Shape;24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18df4ca3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6" name="Google Shape;286;g318df4ca38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030551def_3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35030551def_3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030551def_3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g35030551def_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157e6a101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35157e6a10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157e6a101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g35157e6a10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515a5cc5fd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3515a5cc5f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5030551def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1" name="Google Shape;341;g35030551def_3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5030551def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1" name="Google Shape;351;g35030551def_3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03384049b7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9" name="Google Shape;359;g303384049b7_0_3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037cd73b8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8" name="Google Shape;368;g3037cd73b88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18df4ca384_7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6" name="Google Shape;376;g318df4ca384_7_2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18b6b1e5a1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g318b6b1e5a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18b6b1e5a1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3" name="Google Shape;393;g318b6b1e5a1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3" name="Google Shape;40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8df4ca384_7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7" name="Google Shape;187;g318df4ca384_7_1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18df4ca384_7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7" name="Google Shape;197;g318df4ca384_7_3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8df4ca384_7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318df4ca384_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8df4ca384_7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g318df4ca384_7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18b6b1e5a1_1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318b6b1e5a1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030551def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35030551de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18df4ca384_7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8" name="Google Shape;238;g318df4ca384_7_2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8df4ca384_7_123"/>
          <p:cNvSpPr txBox="1"/>
          <p:nvPr>
            <p:ph type="title"/>
          </p:nvPr>
        </p:nvSpPr>
        <p:spPr>
          <a:xfrm>
            <a:off x="448056" y="388800"/>
            <a:ext cx="113019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g318df4ca384_7_123"/>
          <p:cNvSpPr txBox="1"/>
          <p:nvPr>
            <p:ph idx="1" type="body"/>
          </p:nvPr>
        </p:nvSpPr>
        <p:spPr>
          <a:xfrm>
            <a:off x="448056" y="1735200"/>
            <a:ext cx="11293200" cy="3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3429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1pPr>
            <a:lvl2pPr indent="-3429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2pPr>
            <a:lvl3pPr indent="-3429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3pPr>
            <a:lvl4pPr indent="-3429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4pPr>
            <a:lvl5pPr indent="-3429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g318df4ca384_7_123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g318df4ca384_7_123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03" name="Google Shape;103;g318df4ca384_7_123"/>
          <p:cNvSpPr txBox="1"/>
          <p:nvPr>
            <p:ph idx="10" type="dt"/>
          </p:nvPr>
        </p:nvSpPr>
        <p:spPr>
          <a:xfrm>
            <a:off x="442912" y="6152968"/>
            <a:ext cx="34575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18df4ca384_7_129"/>
          <p:cNvSpPr txBox="1"/>
          <p:nvPr>
            <p:ph type="ctrTitle"/>
          </p:nvPr>
        </p:nvSpPr>
        <p:spPr>
          <a:xfrm>
            <a:off x="448056" y="448056"/>
            <a:ext cx="112929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Arial"/>
              <a:buNone/>
              <a:defRPr sz="6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g318df4ca384_7_129"/>
          <p:cNvSpPr txBox="1"/>
          <p:nvPr>
            <p:ph idx="1" type="subTitle"/>
          </p:nvPr>
        </p:nvSpPr>
        <p:spPr>
          <a:xfrm>
            <a:off x="448056" y="4471416"/>
            <a:ext cx="11292900" cy="14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/>
            </a:lvl2pPr>
            <a:lvl3pPr lvl="2" algn="ctr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3pPr>
            <a:lvl4pPr lvl="3" algn="ctr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4pPr>
            <a:lvl5pPr lvl="4" algn="ctr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107" name="Google Shape;107;g318df4ca384_7_129"/>
          <p:cNvCxnSpPr/>
          <p:nvPr/>
        </p:nvCxnSpPr>
        <p:spPr>
          <a:xfrm>
            <a:off x="449400" y="4122000"/>
            <a:ext cx="11293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" name="Google Shape;108;g318df4ca384_7_129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g318df4ca384_7_129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10" name="Google Shape;110;g318df4ca384_7_129"/>
          <p:cNvSpPr txBox="1"/>
          <p:nvPr>
            <p:ph idx="10" type="dt"/>
          </p:nvPr>
        </p:nvSpPr>
        <p:spPr>
          <a:xfrm>
            <a:off x="442912" y="6152968"/>
            <a:ext cx="34575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8df4ca384_7_136"/>
          <p:cNvSpPr txBox="1"/>
          <p:nvPr>
            <p:ph type="title"/>
          </p:nvPr>
        </p:nvSpPr>
        <p:spPr>
          <a:xfrm>
            <a:off x="448056" y="448056"/>
            <a:ext cx="113112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Arial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g318df4ca384_7_136"/>
          <p:cNvSpPr txBox="1"/>
          <p:nvPr>
            <p:ph idx="1" type="body"/>
          </p:nvPr>
        </p:nvSpPr>
        <p:spPr>
          <a:xfrm>
            <a:off x="448056" y="4471416"/>
            <a:ext cx="11292900" cy="14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2286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g318df4ca384_7_136"/>
          <p:cNvSpPr txBox="1"/>
          <p:nvPr>
            <p:ph idx="10" type="dt"/>
          </p:nvPr>
        </p:nvSpPr>
        <p:spPr>
          <a:xfrm>
            <a:off x="438912" y="6153912"/>
            <a:ext cx="34563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g318df4ca384_7_136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g318df4ca384_7_136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21945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117" name="Google Shape;117;g318df4ca384_7_136"/>
          <p:cNvCxnSpPr/>
          <p:nvPr/>
        </p:nvCxnSpPr>
        <p:spPr>
          <a:xfrm>
            <a:off x="449400" y="4122000"/>
            <a:ext cx="11293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8df4ca384_7_143"/>
          <p:cNvSpPr txBox="1"/>
          <p:nvPr>
            <p:ph type="title"/>
          </p:nvPr>
        </p:nvSpPr>
        <p:spPr>
          <a:xfrm>
            <a:off x="448056" y="388800"/>
            <a:ext cx="113019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g318df4ca384_7_143"/>
          <p:cNvSpPr txBox="1"/>
          <p:nvPr>
            <p:ph idx="1" type="body"/>
          </p:nvPr>
        </p:nvSpPr>
        <p:spPr>
          <a:xfrm>
            <a:off x="448056" y="1735200"/>
            <a:ext cx="5431500" cy="4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3429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1pPr>
            <a:lvl2pPr indent="-3429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2pPr>
            <a:lvl3pPr indent="-3429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3pPr>
            <a:lvl4pPr indent="-3429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4pPr>
            <a:lvl5pPr indent="-3429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g318df4ca384_7_143"/>
          <p:cNvSpPr txBox="1"/>
          <p:nvPr>
            <p:ph idx="2" type="body"/>
          </p:nvPr>
        </p:nvSpPr>
        <p:spPr>
          <a:xfrm>
            <a:off x="6309360" y="1735200"/>
            <a:ext cx="5431500" cy="4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3429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1pPr>
            <a:lvl2pPr indent="-3429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2pPr>
            <a:lvl3pPr indent="-3429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3pPr>
            <a:lvl4pPr indent="-3429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4pPr>
            <a:lvl5pPr indent="-3429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g318df4ca384_7_143"/>
          <p:cNvSpPr txBox="1"/>
          <p:nvPr>
            <p:ph idx="10" type="dt"/>
          </p:nvPr>
        </p:nvSpPr>
        <p:spPr>
          <a:xfrm>
            <a:off x="438912" y="6153912"/>
            <a:ext cx="34563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g318df4ca384_7_143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g318df4ca384_7_143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21945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8df4ca384_7_150"/>
          <p:cNvSpPr txBox="1"/>
          <p:nvPr>
            <p:ph type="title"/>
          </p:nvPr>
        </p:nvSpPr>
        <p:spPr>
          <a:xfrm>
            <a:off x="448056" y="388800"/>
            <a:ext cx="113112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g318df4ca384_7_150"/>
          <p:cNvSpPr txBox="1"/>
          <p:nvPr>
            <p:ph idx="1" type="body"/>
          </p:nvPr>
        </p:nvSpPr>
        <p:spPr>
          <a:xfrm>
            <a:off x="448056" y="1774952"/>
            <a:ext cx="54315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b="0" i="1" sz="20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8" name="Google Shape;128;g318df4ca384_7_150"/>
          <p:cNvSpPr txBox="1"/>
          <p:nvPr>
            <p:ph idx="2" type="body"/>
          </p:nvPr>
        </p:nvSpPr>
        <p:spPr>
          <a:xfrm>
            <a:off x="448056" y="2752344"/>
            <a:ext cx="54315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3429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1pPr>
            <a:lvl2pPr indent="-3429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2pPr>
            <a:lvl3pPr indent="-3429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3pPr>
            <a:lvl4pPr indent="-3429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4pPr>
            <a:lvl5pPr indent="-3429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g318df4ca384_7_150"/>
          <p:cNvSpPr txBox="1"/>
          <p:nvPr>
            <p:ph idx="3" type="body"/>
          </p:nvPr>
        </p:nvSpPr>
        <p:spPr>
          <a:xfrm>
            <a:off x="6309360" y="1774952"/>
            <a:ext cx="54315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b="0" i="1" sz="20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0" name="Google Shape;130;g318df4ca384_7_150"/>
          <p:cNvSpPr txBox="1"/>
          <p:nvPr>
            <p:ph idx="4" type="body"/>
          </p:nvPr>
        </p:nvSpPr>
        <p:spPr>
          <a:xfrm>
            <a:off x="6309360" y="2752344"/>
            <a:ext cx="54315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3429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1pPr>
            <a:lvl2pPr indent="-3429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2pPr>
            <a:lvl3pPr indent="-3429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3pPr>
            <a:lvl4pPr indent="-3429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4pPr>
            <a:lvl5pPr indent="-3429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g318df4ca384_7_150"/>
          <p:cNvSpPr txBox="1"/>
          <p:nvPr>
            <p:ph idx="10" type="dt"/>
          </p:nvPr>
        </p:nvSpPr>
        <p:spPr>
          <a:xfrm>
            <a:off x="438912" y="6153912"/>
            <a:ext cx="34563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g318df4ca384_7_150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g318df4ca384_7_150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21945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18df4ca384_7_159"/>
          <p:cNvSpPr txBox="1"/>
          <p:nvPr>
            <p:ph type="title"/>
          </p:nvPr>
        </p:nvSpPr>
        <p:spPr>
          <a:xfrm>
            <a:off x="448056" y="388800"/>
            <a:ext cx="11311200" cy="55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g318df4ca384_7_159"/>
          <p:cNvSpPr txBox="1"/>
          <p:nvPr>
            <p:ph idx="10" type="dt"/>
          </p:nvPr>
        </p:nvSpPr>
        <p:spPr>
          <a:xfrm>
            <a:off x="438912" y="6153912"/>
            <a:ext cx="34563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g318df4ca384_7_159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g318df4ca384_7_159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21945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18df4ca384_7_164"/>
          <p:cNvSpPr txBox="1"/>
          <p:nvPr>
            <p:ph idx="10" type="dt"/>
          </p:nvPr>
        </p:nvSpPr>
        <p:spPr>
          <a:xfrm>
            <a:off x="438912" y="6153912"/>
            <a:ext cx="34563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g318df4ca384_7_164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g318df4ca384_7_164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8df4ca384_7_168"/>
          <p:cNvSpPr txBox="1"/>
          <p:nvPr>
            <p:ph type="title"/>
          </p:nvPr>
        </p:nvSpPr>
        <p:spPr>
          <a:xfrm>
            <a:off x="448056" y="388800"/>
            <a:ext cx="34473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g318df4ca384_7_168"/>
          <p:cNvSpPr txBox="1"/>
          <p:nvPr>
            <p:ph idx="1" type="body"/>
          </p:nvPr>
        </p:nvSpPr>
        <p:spPr>
          <a:xfrm>
            <a:off x="4370832" y="393192"/>
            <a:ext cx="7379100" cy="55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3429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 sz="1800"/>
            </a:lvl1pPr>
            <a:lvl2pPr indent="-3429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 sz="1800"/>
            </a:lvl2pPr>
            <a:lvl3pPr indent="-3429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 sz="1800"/>
            </a:lvl3pPr>
            <a:lvl4pPr indent="-3429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 sz="1800"/>
            </a:lvl4pPr>
            <a:lvl5pPr indent="-3429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 sz="18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6" name="Google Shape;146;g318df4ca384_7_168"/>
          <p:cNvSpPr txBox="1"/>
          <p:nvPr>
            <p:ph idx="2" type="body"/>
          </p:nvPr>
        </p:nvSpPr>
        <p:spPr>
          <a:xfrm>
            <a:off x="448056" y="1733550"/>
            <a:ext cx="3447300" cy="4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2286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7" name="Google Shape;147;g318df4ca384_7_168"/>
          <p:cNvSpPr txBox="1"/>
          <p:nvPr>
            <p:ph idx="10" type="dt"/>
          </p:nvPr>
        </p:nvSpPr>
        <p:spPr>
          <a:xfrm>
            <a:off x="438912" y="6153912"/>
            <a:ext cx="34563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g318df4ca384_7_168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g318df4ca384_7_168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8df4ca384_7_175"/>
          <p:cNvSpPr txBox="1"/>
          <p:nvPr>
            <p:ph type="title"/>
          </p:nvPr>
        </p:nvSpPr>
        <p:spPr>
          <a:xfrm>
            <a:off x="448056" y="388800"/>
            <a:ext cx="34473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g318df4ca384_7_175"/>
          <p:cNvSpPr/>
          <p:nvPr>
            <p:ph idx="2" type="pic"/>
          </p:nvPr>
        </p:nvSpPr>
        <p:spPr>
          <a:xfrm>
            <a:off x="4370832" y="441324"/>
            <a:ext cx="7373100" cy="55113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g318df4ca384_7_175"/>
          <p:cNvSpPr txBox="1"/>
          <p:nvPr>
            <p:ph idx="1" type="body"/>
          </p:nvPr>
        </p:nvSpPr>
        <p:spPr>
          <a:xfrm>
            <a:off x="448056" y="1735200"/>
            <a:ext cx="3447300" cy="4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2286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4" name="Google Shape;154;g318df4ca384_7_175"/>
          <p:cNvSpPr txBox="1"/>
          <p:nvPr>
            <p:ph idx="10" type="dt"/>
          </p:nvPr>
        </p:nvSpPr>
        <p:spPr>
          <a:xfrm>
            <a:off x="438912" y="6153912"/>
            <a:ext cx="34563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g318df4ca384_7_175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g318df4ca384_7_175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8df4ca384_7_182"/>
          <p:cNvSpPr txBox="1"/>
          <p:nvPr>
            <p:ph type="title"/>
          </p:nvPr>
        </p:nvSpPr>
        <p:spPr>
          <a:xfrm>
            <a:off x="448056" y="388800"/>
            <a:ext cx="113019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g318df4ca384_7_182"/>
          <p:cNvSpPr txBox="1"/>
          <p:nvPr>
            <p:ph idx="1" type="body"/>
          </p:nvPr>
        </p:nvSpPr>
        <p:spPr>
          <a:xfrm rot="5400000">
            <a:off x="4101090" y="-1696134"/>
            <a:ext cx="3996000" cy="113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3429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1pPr>
            <a:lvl2pPr indent="-3429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2pPr>
            <a:lvl3pPr indent="-3429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3pPr>
            <a:lvl4pPr indent="-3429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4pPr>
            <a:lvl5pPr indent="-3429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0" name="Google Shape;160;g318df4ca384_7_182"/>
          <p:cNvSpPr txBox="1"/>
          <p:nvPr>
            <p:ph idx="10" type="dt"/>
          </p:nvPr>
        </p:nvSpPr>
        <p:spPr>
          <a:xfrm>
            <a:off x="438912" y="6153912"/>
            <a:ext cx="34563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g318df4ca384_7_182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g318df4ca384_7_182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8df4ca384_7_188"/>
          <p:cNvSpPr txBox="1"/>
          <p:nvPr>
            <p:ph type="title"/>
          </p:nvPr>
        </p:nvSpPr>
        <p:spPr>
          <a:xfrm rot="5400000">
            <a:off x="8270748" y="2409456"/>
            <a:ext cx="5504700" cy="15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g318df4ca384_7_188"/>
          <p:cNvSpPr txBox="1"/>
          <p:nvPr>
            <p:ph idx="1" type="body"/>
          </p:nvPr>
        </p:nvSpPr>
        <p:spPr>
          <a:xfrm rot="5400000">
            <a:off x="2404920" y="-1526988"/>
            <a:ext cx="5504700" cy="9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342900" lvl="0" marL="4572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1pPr>
            <a:lvl2pPr indent="-342900" lvl="1" marL="9144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2pPr>
            <a:lvl3pPr indent="-342900" lvl="2" marL="1371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3pPr>
            <a:lvl4pPr indent="-342900" lvl="3" marL="18288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4pPr>
            <a:lvl5pPr indent="-342900" lvl="4" marL="22860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→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6" name="Google Shape;166;g318df4ca384_7_188"/>
          <p:cNvSpPr txBox="1"/>
          <p:nvPr>
            <p:ph idx="10" type="dt"/>
          </p:nvPr>
        </p:nvSpPr>
        <p:spPr>
          <a:xfrm>
            <a:off x="438912" y="6153912"/>
            <a:ext cx="34563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g318df4ca384_7_188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g318df4ca384_7_188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8df4ca384_7_117"/>
          <p:cNvSpPr txBox="1"/>
          <p:nvPr>
            <p:ph type="title"/>
          </p:nvPr>
        </p:nvSpPr>
        <p:spPr>
          <a:xfrm>
            <a:off x="448056" y="388800"/>
            <a:ext cx="113019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b="0" i="1" sz="3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g318df4ca384_7_117"/>
          <p:cNvSpPr txBox="1"/>
          <p:nvPr>
            <p:ph idx="1" type="body"/>
          </p:nvPr>
        </p:nvSpPr>
        <p:spPr>
          <a:xfrm>
            <a:off x="448056" y="1733550"/>
            <a:ext cx="11293200" cy="3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342900" lvl="0" marL="457200" marR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alibri"/>
              <a:buChar char="→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alibri"/>
              <a:buChar char="→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alibri"/>
              <a:buChar char="→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alibri"/>
              <a:buChar char="→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alibri"/>
              <a:buChar char="→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g318df4ca384_7_117"/>
          <p:cNvSpPr txBox="1"/>
          <p:nvPr>
            <p:ph idx="11" type="ftr"/>
          </p:nvPr>
        </p:nvSpPr>
        <p:spPr>
          <a:xfrm>
            <a:off x="4370832" y="6153912"/>
            <a:ext cx="5397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g318df4ca384_7_117"/>
          <p:cNvSpPr txBox="1"/>
          <p:nvPr>
            <p:ph idx="12" type="sldNum"/>
          </p:nvPr>
        </p:nvSpPr>
        <p:spPr>
          <a:xfrm>
            <a:off x="10238232" y="6153912"/>
            <a:ext cx="1510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97" name="Google Shape;97;g318df4ca384_7_117"/>
          <p:cNvSpPr txBox="1"/>
          <p:nvPr>
            <p:ph idx="10" type="dt"/>
          </p:nvPr>
        </p:nvSpPr>
        <p:spPr>
          <a:xfrm>
            <a:off x="442912" y="6152968"/>
            <a:ext cx="34575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Relationship Id="rId4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8.png"/><Relationship Id="rId7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hyperlink" Target="https://awgdat-rib4htrreurg3n3j5zqetz.streamlit.app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hyperlink" Target="https://awgdat-rib4htrreurg3n3j5zqetz.streamlit.app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hyperlink" Target="https://awgdat-rib4htrreurg3n3j5zqetz.streamlit.app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hyperlink" Target="https://awgdat-rib4htrreurg3n3j5zqetz.streamlit.app/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gital Swag" id="173" name="Google Shape;17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"/>
          <p:cNvSpPr/>
          <p:nvPr/>
        </p:nvSpPr>
        <p:spPr>
          <a:xfrm>
            <a:off x="501450" y="2943100"/>
            <a:ext cx="4787700" cy="19731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it-IT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AWG Save a label group presentation</a:t>
            </a:r>
            <a:endParaRPr b="1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lang="it-IT" sz="1550">
                <a:solidFill>
                  <a:schemeClr val="lt1"/>
                </a:solidFill>
              </a:rPr>
              <a:t>04</a:t>
            </a:r>
            <a:r>
              <a:rPr b="0" i="0" lang="it-IT" sz="15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it-IT" sz="1550">
                <a:solidFill>
                  <a:schemeClr val="lt1"/>
                </a:solidFill>
              </a:rPr>
              <a:t>29</a:t>
            </a:r>
            <a:r>
              <a:rPr b="0" i="0" lang="it-IT" sz="15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/202</a:t>
            </a:r>
            <a:r>
              <a:rPr lang="it-IT" sz="1550">
                <a:solidFill>
                  <a:schemeClr val="lt1"/>
                </a:solidFill>
              </a:rPr>
              <a:t>5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5800" y="5327024"/>
            <a:ext cx="1705750" cy="150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"/>
          <p:cNvSpPr txBox="1"/>
          <p:nvPr>
            <p:ph type="title"/>
          </p:nvPr>
        </p:nvSpPr>
        <p:spPr>
          <a:xfrm>
            <a:off x="1435975" y="3650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it-IT"/>
              <a:t>Data transformation and refining</a:t>
            </a:r>
            <a:br>
              <a:rPr lang="it-IT"/>
            </a:br>
            <a:endParaRPr/>
          </a:p>
        </p:txBody>
      </p:sp>
      <p:sp>
        <p:nvSpPr>
          <p:cNvPr id="251" name="Google Shape;251;p3"/>
          <p:cNvSpPr/>
          <p:nvPr/>
        </p:nvSpPr>
        <p:spPr>
          <a:xfrm>
            <a:off x="1634151" y="1690701"/>
            <a:ext cx="1774116" cy="3515130"/>
          </a:xfrm>
          <a:custGeom>
            <a:rect b="b" l="l" r="r" t="t"/>
            <a:pathLst>
              <a:path extrusionOk="0" h="21600" w="21600">
                <a:moveTo>
                  <a:pt x="12536" y="0"/>
                </a:moveTo>
                <a:lnTo>
                  <a:pt x="1618" y="0"/>
                </a:lnTo>
                <a:cubicBezTo>
                  <a:pt x="724" y="0"/>
                  <a:pt x="0" y="453"/>
                  <a:pt x="0" y="1012"/>
                </a:cubicBezTo>
                <a:lnTo>
                  <a:pt x="0" y="20587"/>
                </a:lnTo>
                <a:cubicBezTo>
                  <a:pt x="0" y="21147"/>
                  <a:pt x="724" y="21600"/>
                  <a:pt x="1618" y="21600"/>
                </a:cubicBezTo>
                <a:lnTo>
                  <a:pt x="19982" y="21600"/>
                </a:lnTo>
                <a:cubicBezTo>
                  <a:pt x="20876" y="21600"/>
                  <a:pt x="21600" y="21147"/>
                  <a:pt x="21600" y="20587"/>
                </a:cubicBezTo>
                <a:lnTo>
                  <a:pt x="21600" y="5672"/>
                </a:lnTo>
                <a:cubicBezTo>
                  <a:pt x="21600" y="2535"/>
                  <a:pt x="17535" y="0"/>
                  <a:pt x="125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t" bIns="28575" lIns="28575" spcFirstLastPara="1" rIns="274300" wrap="square" tIns="274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rPr b="0" i="0" lang="it-IT" sz="225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225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2" name="Google Shape;252;p3"/>
          <p:cNvCxnSpPr/>
          <p:nvPr/>
        </p:nvCxnSpPr>
        <p:spPr>
          <a:xfrm>
            <a:off x="3253790" y="2829358"/>
            <a:ext cx="10800" cy="13200"/>
          </a:xfrm>
          <a:prstGeom prst="straightConnector1">
            <a:avLst/>
          </a:prstGeom>
          <a:solidFill>
            <a:srgbClr val="004A64"/>
          </a:solidFill>
          <a:ln>
            <a:noFill/>
          </a:ln>
        </p:spPr>
      </p:cxnSp>
      <p:sp>
        <p:nvSpPr>
          <p:cNvPr id="253" name="Google Shape;253;p3"/>
          <p:cNvSpPr/>
          <p:nvPr/>
        </p:nvSpPr>
        <p:spPr>
          <a:xfrm>
            <a:off x="1481800" y="1878244"/>
            <a:ext cx="1773036" cy="3515130"/>
          </a:xfrm>
          <a:custGeom>
            <a:rect b="b" l="l" r="r" t="t"/>
            <a:pathLst>
              <a:path extrusionOk="0" h="21600" w="21600">
                <a:moveTo>
                  <a:pt x="10807" y="0"/>
                </a:moveTo>
                <a:lnTo>
                  <a:pt x="1619" y="0"/>
                </a:lnTo>
                <a:cubicBezTo>
                  <a:pt x="724" y="0"/>
                  <a:pt x="0" y="453"/>
                  <a:pt x="0" y="1012"/>
                </a:cubicBezTo>
                <a:lnTo>
                  <a:pt x="0" y="20587"/>
                </a:lnTo>
                <a:cubicBezTo>
                  <a:pt x="0" y="21147"/>
                  <a:pt x="724" y="21600"/>
                  <a:pt x="1619" y="21600"/>
                </a:cubicBezTo>
                <a:lnTo>
                  <a:pt x="19981" y="21600"/>
                </a:lnTo>
                <a:cubicBezTo>
                  <a:pt x="20876" y="21600"/>
                  <a:pt x="21600" y="21147"/>
                  <a:pt x="21600" y="20587"/>
                </a:cubicBezTo>
                <a:lnTo>
                  <a:pt x="21600" y="6791"/>
                </a:lnTo>
                <a:cubicBezTo>
                  <a:pt x="21600" y="6264"/>
                  <a:pt x="20995" y="5812"/>
                  <a:pt x="20152" y="5729"/>
                </a:cubicBezTo>
                <a:cubicBezTo>
                  <a:pt x="16295" y="5326"/>
                  <a:pt x="13136" y="3334"/>
                  <a:pt x="12491" y="914"/>
                </a:cubicBezTo>
                <a:cubicBezTo>
                  <a:pt x="12373" y="387"/>
                  <a:pt x="11649" y="0"/>
                  <a:pt x="10807" y="0"/>
                </a:cubicBezTo>
                <a:close/>
              </a:path>
            </a:pathLst>
          </a:custGeom>
          <a:solidFill>
            <a:srgbClr val="E9713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t/>
            </a:r>
            <a:endParaRPr b="0" i="0" sz="22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4" name="Google Shape;254;p3"/>
          <p:cNvCxnSpPr/>
          <p:nvPr/>
        </p:nvCxnSpPr>
        <p:spPr>
          <a:xfrm>
            <a:off x="3253790" y="2829358"/>
            <a:ext cx="10800" cy="13200"/>
          </a:xfrm>
          <a:prstGeom prst="straightConnector1">
            <a:avLst/>
          </a:prstGeom>
          <a:solidFill>
            <a:srgbClr val="004A64"/>
          </a:solidFill>
          <a:ln>
            <a:noFill/>
          </a:ln>
        </p:spPr>
      </p:cxnSp>
      <p:sp>
        <p:nvSpPr>
          <p:cNvPr id="255" name="Google Shape;255;p3"/>
          <p:cNvSpPr/>
          <p:nvPr/>
        </p:nvSpPr>
        <p:spPr>
          <a:xfrm>
            <a:off x="3795114" y="1690701"/>
            <a:ext cx="1774116" cy="3515130"/>
          </a:xfrm>
          <a:custGeom>
            <a:rect b="b" l="l" r="r" t="t"/>
            <a:pathLst>
              <a:path extrusionOk="0" h="21600" w="21600">
                <a:moveTo>
                  <a:pt x="12536" y="0"/>
                </a:moveTo>
                <a:lnTo>
                  <a:pt x="1618" y="0"/>
                </a:lnTo>
                <a:cubicBezTo>
                  <a:pt x="724" y="0"/>
                  <a:pt x="0" y="453"/>
                  <a:pt x="0" y="1012"/>
                </a:cubicBezTo>
                <a:lnTo>
                  <a:pt x="0" y="20587"/>
                </a:lnTo>
                <a:cubicBezTo>
                  <a:pt x="0" y="21147"/>
                  <a:pt x="724" y="21600"/>
                  <a:pt x="1618" y="21600"/>
                </a:cubicBezTo>
                <a:lnTo>
                  <a:pt x="19982" y="21600"/>
                </a:lnTo>
                <a:cubicBezTo>
                  <a:pt x="20876" y="21600"/>
                  <a:pt x="21600" y="21147"/>
                  <a:pt x="21600" y="20587"/>
                </a:cubicBezTo>
                <a:lnTo>
                  <a:pt x="21600" y="5672"/>
                </a:lnTo>
                <a:cubicBezTo>
                  <a:pt x="21600" y="2535"/>
                  <a:pt x="17548" y="0"/>
                  <a:pt x="125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t" bIns="28575" lIns="28575" spcFirstLastPara="1" rIns="274300" wrap="square" tIns="274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rPr b="0" i="0" lang="it-IT" sz="225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225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6" name="Google Shape;256;p3"/>
          <p:cNvCxnSpPr/>
          <p:nvPr/>
        </p:nvCxnSpPr>
        <p:spPr>
          <a:xfrm>
            <a:off x="5414753" y="2829359"/>
            <a:ext cx="8100" cy="10200"/>
          </a:xfrm>
          <a:prstGeom prst="straightConnector1">
            <a:avLst/>
          </a:prstGeom>
          <a:solidFill>
            <a:srgbClr val="004A64"/>
          </a:solidFill>
          <a:ln>
            <a:noFill/>
          </a:ln>
        </p:spPr>
      </p:cxnSp>
      <p:sp>
        <p:nvSpPr>
          <p:cNvPr id="257" name="Google Shape;257;p3"/>
          <p:cNvSpPr/>
          <p:nvPr/>
        </p:nvSpPr>
        <p:spPr>
          <a:xfrm>
            <a:off x="3642763" y="1878244"/>
            <a:ext cx="1774116" cy="3515130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lnTo>
                  <a:pt x="1618" y="0"/>
                </a:lnTo>
                <a:cubicBezTo>
                  <a:pt x="724" y="0"/>
                  <a:pt x="0" y="453"/>
                  <a:pt x="0" y="1012"/>
                </a:cubicBezTo>
                <a:lnTo>
                  <a:pt x="0" y="20587"/>
                </a:lnTo>
                <a:cubicBezTo>
                  <a:pt x="0" y="21147"/>
                  <a:pt x="724" y="21600"/>
                  <a:pt x="1618" y="21600"/>
                </a:cubicBezTo>
                <a:lnTo>
                  <a:pt x="19982" y="21600"/>
                </a:lnTo>
                <a:cubicBezTo>
                  <a:pt x="20876" y="21600"/>
                  <a:pt x="21600" y="21147"/>
                  <a:pt x="21600" y="20587"/>
                </a:cubicBezTo>
                <a:lnTo>
                  <a:pt x="21600" y="6791"/>
                </a:lnTo>
                <a:cubicBezTo>
                  <a:pt x="21600" y="6264"/>
                  <a:pt x="20995" y="5812"/>
                  <a:pt x="20153" y="5729"/>
                </a:cubicBezTo>
                <a:cubicBezTo>
                  <a:pt x="16299" y="5326"/>
                  <a:pt x="13142" y="3334"/>
                  <a:pt x="12497" y="914"/>
                </a:cubicBezTo>
                <a:cubicBezTo>
                  <a:pt x="12365" y="387"/>
                  <a:pt x="11642" y="0"/>
                  <a:pt x="10800" y="0"/>
                </a:cubicBezTo>
                <a:close/>
              </a:path>
            </a:pathLst>
          </a:custGeom>
          <a:solidFill>
            <a:srgbClr val="FFC000"/>
          </a:solidFill>
          <a:ln cap="flat" cmpd="sng" w="12700">
            <a:solidFill>
              <a:srgbClr val="FFC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t/>
            </a:r>
            <a:endParaRPr b="0" i="0" sz="22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8" name="Google Shape;258;p3"/>
          <p:cNvCxnSpPr/>
          <p:nvPr/>
        </p:nvCxnSpPr>
        <p:spPr>
          <a:xfrm>
            <a:off x="5414753" y="2829359"/>
            <a:ext cx="8100" cy="10200"/>
          </a:xfrm>
          <a:prstGeom prst="straightConnector1">
            <a:avLst/>
          </a:prstGeom>
          <a:solidFill>
            <a:srgbClr val="004A64"/>
          </a:solidFill>
          <a:ln>
            <a:noFill/>
          </a:ln>
        </p:spPr>
      </p:cxnSp>
      <p:sp>
        <p:nvSpPr>
          <p:cNvPr id="259" name="Google Shape;259;p3"/>
          <p:cNvSpPr/>
          <p:nvPr/>
        </p:nvSpPr>
        <p:spPr>
          <a:xfrm>
            <a:off x="5956076" y="1690701"/>
            <a:ext cx="1774116" cy="3515130"/>
          </a:xfrm>
          <a:custGeom>
            <a:rect b="b" l="l" r="r" t="t"/>
            <a:pathLst>
              <a:path extrusionOk="0" h="21600" w="21600">
                <a:moveTo>
                  <a:pt x="12536" y="0"/>
                </a:moveTo>
                <a:lnTo>
                  <a:pt x="1618" y="0"/>
                </a:lnTo>
                <a:cubicBezTo>
                  <a:pt x="724" y="0"/>
                  <a:pt x="0" y="453"/>
                  <a:pt x="0" y="1012"/>
                </a:cubicBezTo>
                <a:lnTo>
                  <a:pt x="0" y="20587"/>
                </a:lnTo>
                <a:cubicBezTo>
                  <a:pt x="0" y="21147"/>
                  <a:pt x="724" y="21600"/>
                  <a:pt x="1618" y="21600"/>
                </a:cubicBezTo>
                <a:lnTo>
                  <a:pt x="19982" y="21600"/>
                </a:lnTo>
                <a:cubicBezTo>
                  <a:pt x="20876" y="21600"/>
                  <a:pt x="21600" y="21147"/>
                  <a:pt x="21600" y="20587"/>
                </a:cubicBezTo>
                <a:lnTo>
                  <a:pt x="21600" y="5672"/>
                </a:lnTo>
                <a:cubicBezTo>
                  <a:pt x="21600" y="2535"/>
                  <a:pt x="17548" y="0"/>
                  <a:pt x="125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t" bIns="28575" lIns="28575" spcFirstLastPara="1" rIns="274300" wrap="square" tIns="274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rPr b="0" i="0" lang="it-IT" sz="225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225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0" name="Google Shape;260;p3"/>
          <p:cNvCxnSpPr/>
          <p:nvPr/>
        </p:nvCxnSpPr>
        <p:spPr>
          <a:xfrm>
            <a:off x="7575717" y="2829358"/>
            <a:ext cx="10800" cy="13200"/>
          </a:xfrm>
          <a:prstGeom prst="straightConnector1">
            <a:avLst/>
          </a:prstGeom>
          <a:solidFill>
            <a:srgbClr val="004A64"/>
          </a:solidFill>
          <a:ln>
            <a:noFill/>
          </a:ln>
        </p:spPr>
      </p:cxnSp>
      <p:sp>
        <p:nvSpPr>
          <p:cNvPr id="261" name="Google Shape;261;p3"/>
          <p:cNvSpPr/>
          <p:nvPr/>
        </p:nvSpPr>
        <p:spPr>
          <a:xfrm>
            <a:off x="5803727" y="1878244"/>
            <a:ext cx="1774116" cy="3515130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lnTo>
                  <a:pt x="1618" y="0"/>
                </a:lnTo>
                <a:cubicBezTo>
                  <a:pt x="724" y="0"/>
                  <a:pt x="0" y="453"/>
                  <a:pt x="0" y="1012"/>
                </a:cubicBezTo>
                <a:lnTo>
                  <a:pt x="0" y="20587"/>
                </a:lnTo>
                <a:cubicBezTo>
                  <a:pt x="0" y="21147"/>
                  <a:pt x="724" y="21600"/>
                  <a:pt x="1618" y="21600"/>
                </a:cubicBezTo>
                <a:lnTo>
                  <a:pt x="19982" y="21600"/>
                </a:lnTo>
                <a:cubicBezTo>
                  <a:pt x="20876" y="21600"/>
                  <a:pt x="21600" y="21147"/>
                  <a:pt x="21600" y="20587"/>
                </a:cubicBezTo>
                <a:lnTo>
                  <a:pt x="21600" y="6791"/>
                </a:lnTo>
                <a:cubicBezTo>
                  <a:pt x="21600" y="6264"/>
                  <a:pt x="20995" y="5812"/>
                  <a:pt x="20153" y="5729"/>
                </a:cubicBezTo>
                <a:cubicBezTo>
                  <a:pt x="16299" y="5326"/>
                  <a:pt x="13142" y="3334"/>
                  <a:pt x="12497" y="914"/>
                </a:cubicBezTo>
                <a:cubicBezTo>
                  <a:pt x="12365" y="387"/>
                  <a:pt x="11655" y="0"/>
                  <a:pt x="1080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t/>
            </a:r>
            <a:endParaRPr b="0" i="0" sz="22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2" name="Google Shape;262;p3"/>
          <p:cNvCxnSpPr/>
          <p:nvPr/>
        </p:nvCxnSpPr>
        <p:spPr>
          <a:xfrm>
            <a:off x="7575717" y="2829358"/>
            <a:ext cx="10800" cy="13200"/>
          </a:xfrm>
          <a:prstGeom prst="straightConnector1">
            <a:avLst/>
          </a:prstGeom>
          <a:solidFill>
            <a:srgbClr val="004A64"/>
          </a:solidFill>
          <a:ln>
            <a:noFill/>
          </a:ln>
        </p:spPr>
      </p:cxnSp>
      <p:sp>
        <p:nvSpPr>
          <p:cNvPr id="263" name="Google Shape;263;p3"/>
          <p:cNvSpPr/>
          <p:nvPr/>
        </p:nvSpPr>
        <p:spPr>
          <a:xfrm>
            <a:off x="8117040" y="1690701"/>
            <a:ext cx="1774116" cy="3515130"/>
          </a:xfrm>
          <a:custGeom>
            <a:rect b="b" l="l" r="r" t="t"/>
            <a:pathLst>
              <a:path extrusionOk="0" h="21600" w="21600">
                <a:moveTo>
                  <a:pt x="12536" y="0"/>
                </a:moveTo>
                <a:lnTo>
                  <a:pt x="1618" y="0"/>
                </a:lnTo>
                <a:cubicBezTo>
                  <a:pt x="724" y="0"/>
                  <a:pt x="0" y="453"/>
                  <a:pt x="0" y="1012"/>
                </a:cubicBezTo>
                <a:lnTo>
                  <a:pt x="0" y="20587"/>
                </a:lnTo>
                <a:cubicBezTo>
                  <a:pt x="0" y="21147"/>
                  <a:pt x="724" y="21600"/>
                  <a:pt x="1618" y="21600"/>
                </a:cubicBezTo>
                <a:lnTo>
                  <a:pt x="19982" y="21600"/>
                </a:lnTo>
                <a:cubicBezTo>
                  <a:pt x="20876" y="21600"/>
                  <a:pt x="21600" y="21147"/>
                  <a:pt x="21600" y="20587"/>
                </a:cubicBezTo>
                <a:lnTo>
                  <a:pt x="21600" y="5672"/>
                </a:lnTo>
                <a:cubicBezTo>
                  <a:pt x="21600" y="2535"/>
                  <a:pt x="17535" y="0"/>
                  <a:pt x="125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t" bIns="28575" lIns="28575" spcFirstLastPara="1" rIns="274300" wrap="square" tIns="274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rPr b="0" i="0" lang="it-IT" sz="225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0" i="0" sz="225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4" name="Google Shape;264;p3"/>
          <p:cNvCxnSpPr/>
          <p:nvPr/>
        </p:nvCxnSpPr>
        <p:spPr>
          <a:xfrm>
            <a:off x="9736680" y="2829358"/>
            <a:ext cx="10800" cy="13200"/>
          </a:xfrm>
          <a:prstGeom prst="straightConnector1">
            <a:avLst/>
          </a:prstGeom>
          <a:solidFill>
            <a:srgbClr val="004A64"/>
          </a:solidFill>
          <a:ln>
            <a:noFill/>
          </a:ln>
        </p:spPr>
      </p:cxnSp>
      <p:sp>
        <p:nvSpPr>
          <p:cNvPr id="265" name="Google Shape;265;p3"/>
          <p:cNvSpPr/>
          <p:nvPr/>
        </p:nvSpPr>
        <p:spPr>
          <a:xfrm>
            <a:off x="7964690" y="1878244"/>
            <a:ext cx="1774116" cy="3515130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lnTo>
                  <a:pt x="1618" y="0"/>
                </a:lnTo>
                <a:cubicBezTo>
                  <a:pt x="724" y="0"/>
                  <a:pt x="0" y="453"/>
                  <a:pt x="0" y="1012"/>
                </a:cubicBezTo>
                <a:lnTo>
                  <a:pt x="0" y="20587"/>
                </a:lnTo>
                <a:cubicBezTo>
                  <a:pt x="0" y="21147"/>
                  <a:pt x="724" y="21600"/>
                  <a:pt x="1618" y="21600"/>
                </a:cubicBezTo>
                <a:lnTo>
                  <a:pt x="19982" y="21600"/>
                </a:lnTo>
                <a:cubicBezTo>
                  <a:pt x="20876" y="21600"/>
                  <a:pt x="21600" y="21147"/>
                  <a:pt x="21600" y="20587"/>
                </a:cubicBezTo>
                <a:lnTo>
                  <a:pt x="21600" y="6791"/>
                </a:lnTo>
                <a:cubicBezTo>
                  <a:pt x="21600" y="6264"/>
                  <a:pt x="20995" y="5812"/>
                  <a:pt x="20153" y="5729"/>
                </a:cubicBezTo>
                <a:cubicBezTo>
                  <a:pt x="16299" y="5326"/>
                  <a:pt x="13142" y="3334"/>
                  <a:pt x="12497" y="914"/>
                </a:cubicBezTo>
                <a:cubicBezTo>
                  <a:pt x="12365" y="387"/>
                  <a:pt x="11642" y="0"/>
                  <a:pt x="108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t/>
            </a:r>
            <a:endParaRPr b="0" i="0" sz="22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6" name="Google Shape;266;p3"/>
          <p:cNvCxnSpPr/>
          <p:nvPr/>
        </p:nvCxnSpPr>
        <p:spPr>
          <a:xfrm>
            <a:off x="9736680" y="2829358"/>
            <a:ext cx="10800" cy="13200"/>
          </a:xfrm>
          <a:prstGeom prst="straightConnector1">
            <a:avLst/>
          </a:prstGeom>
          <a:solidFill>
            <a:srgbClr val="004A64"/>
          </a:solidFill>
          <a:ln>
            <a:noFill/>
          </a:ln>
        </p:spPr>
      </p:cxnSp>
      <p:grpSp>
        <p:nvGrpSpPr>
          <p:cNvPr id="267" name="Google Shape;267;p3"/>
          <p:cNvGrpSpPr/>
          <p:nvPr/>
        </p:nvGrpSpPr>
        <p:grpSpPr>
          <a:xfrm>
            <a:off x="1635388" y="2829357"/>
            <a:ext cx="1629205" cy="2598488"/>
            <a:chOff x="8925769" y="1330500"/>
            <a:chExt cx="2941865" cy="2463489"/>
          </a:xfrm>
        </p:grpSpPr>
        <p:sp>
          <p:nvSpPr>
            <p:cNvPr id="268" name="Google Shape;268;p3"/>
            <p:cNvSpPr txBox="1"/>
            <p:nvPr/>
          </p:nvSpPr>
          <p:spPr>
            <a:xfrm>
              <a:off x="8941433" y="1330500"/>
              <a:ext cx="2926200" cy="6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0" spcFirstLastPara="1" rIns="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it-IT" sz="1800">
                  <a:solidFill>
                    <a:schemeClr val="dk1"/>
                  </a:solidFill>
                </a:rPr>
                <a:t>Python - clean data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"/>
            <p:cNvSpPr txBox="1"/>
            <p:nvPr/>
          </p:nvSpPr>
          <p:spPr>
            <a:xfrm>
              <a:off x="8925769" y="1955289"/>
              <a:ext cx="2926200" cy="18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-IT" sz="1200">
                  <a:solidFill>
                    <a:srgbClr val="262626"/>
                  </a:solidFill>
                </a:rPr>
                <a:t>Processing the raw data.</a:t>
              </a:r>
              <a:br>
                <a:rPr lang="it-IT" sz="1200">
                  <a:solidFill>
                    <a:srgbClr val="262626"/>
                  </a:solidFill>
                </a:rPr>
              </a:br>
              <a:endParaRPr sz="1200">
                <a:solidFill>
                  <a:srgbClr val="26262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-IT" sz="1200">
                  <a:solidFill>
                    <a:srgbClr val="262626"/>
                  </a:solidFill>
                </a:rPr>
                <a:t>Gathering all files and group by different customers to different category.</a:t>
              </a:r>
              <a:br>
                <a:rPr lang="it-IT" sz="1200">
                  <a:solidFill>
                    <a:srgbClr val="262626"/>
                  </a:solidFill>
                </a:rPr>
              </a:br>
              <a:endParaRPr sz="1200">
                <a:solidFill>
                  <a:srgbClr val="26262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-IT" sz="1200">
                  <a:solidFill>
                    <a:srgbClr val="262626"/>
                  </a:solidFill>
                </a:rPr>
                <a:t>Transfer time columns</a:t>
              </a:r>
              <a:endParaRPr sz="1200">
                <a:solidFill>
                  <a:srgbClr val="262626"/>
                </a:solidFill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sz="1200">
                <a:solidFill>
                  <a:srgbClr val="262626"/>
                </a:solidFill>
              </a:endParaRPr>
            </a:p>
          </p:txBody>
        </p:sp>
      </p:grpSp>
      <p:grpSp>
        <p:nvGrpSpPr>
          <p:cNvPr id="270" name="Google Shape;270;p3"/>
          <p:cNvGrpSpPr/>
          <p:nvPr/>
        </p:nvGrpSpPr>
        <p:grpSpPr>
          <a:xfrm>
            <a:off x="3795588" y="2859948"/>
            <a:ext cx="1480081" cy="1890176"/>
            <a:chOff x="8916163" y="1359510"/>
            <a:chExt cx="2932014" cy="1791976"/>
          </a:xfrm>
        </p:grpSpPr>
        <p:sp>
          <p:nvSpPr>
            <p:cNvPr id="271" name="Google Shape;271;p3"/>
            <p:cNvSpPr txBox="1"/>
            <p:nvPr/>
          </p:nvSpPr>
          <p:spPr>
            <a:xfrm>
              <a:off x="8921977" y="1359510"/>
              <a:ext cx="2926200" cy="6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0" spcFirstLastPara="1" rIns="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it-IT" sz="1800">
                  <a:solidFill>
                    <a:schemeClr val="dk1"/>
                  </a:solidFill>
                </a:rPr>
                <a:t>Streamlit Cloud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"/>
            <p:cNvSpPr txBox="1"/>
            <p:nvPr/>
          </p:nvSpPr>
          <p:spPr>
            <a:xfrm>
              <a:off x="8916163" y="2013286"/>
              <a:ext cx="2926200" cy="113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it-IT" sz="1200">
                  <a:solidFill>
                    <a:srgbClr val="262626"/>
                  </a:solidFill>
                </a:rPr>
                <a:t>Develop a user-friendly online dashboard tailored for our clients, ensuring seamless accessibility.</a:t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3" name="Google Shape;273;p3"/>
          <p:cNvGrpSpPr/>
          <p:nvPr/>
        </p:nvGrpSpPr>
        <p:grpSpPr>
          <a:xfrm>
            <a:off x="5952212" y="2559472"/>
            <a:ext cx="1480134" cy="2708743"/>
            <a:chOff x="8916034" y="1074645"/>
            <a:chExt cx="2932118" cy="2568016"/>
          </a:xfrm>
        </p:grpSpPr>
        <p:sp>
          <p:nvSpPr>
            <p:cNvPr id="274" name="Google Shape;274;p3"/>
            <p:cNvSpPr txBox="1"/>
            <p:nvPr/>
          </p:nvSpPr>
          <p:spPr>
            <a:xfrm>
              <a:off x="8921952" y="1074645"/>
              <a:ext cx="2926200" cy="107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0" spcFirstLastPara="1" rIns="0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it-IT" sz="1800">
                  <a:solidFill>
                    <a:schemeClr val="dk1"/>
                  </a:solidFill>
                </a:rPr>
                <a:t>ARIMA - Machine Learning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"/>
            <p:cNvSpPr txBox="1"/>
            <p:nvPr/>
          </p:nvSpPr>
          <p:spPr>
            <a:xfrm>
              <a:off x="8916034" y="2154361"/>
              <a:ext cx="2926200" cy="14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it-IT" sz="1200">
                  <a:solidFill>
                    <a:srgbClr val="262626"/>
                  </a:solidFill>
                </a:rPr>
                <a:t>Apply the ARIMA (AutoRegressive Integrated Moving Average) model to forecast future values in time series data by capturing temporal patterns and trends.</a:t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13474" y="2779322"/>
            <a:ext cx="1480721" cy="2585946"/>
            <a:chOff x="8921977" y="1283073"/>
            <a:chExt cx="2933282" cy="2451598"/>
          </a:xfrm>
        </p:grpSpPr>
        <p:sp>
          <p:nvSpPr>
            <p:cNvPr id="277" name="Google Shape;277;p3"/>
            <p:cNvSpPr txBox="1"/>
            <p:nvPr/>
          </p:nvSpPr>
          <p:spPr>
            <a:xfrm>
              <a:off x="8921977" y="1283073"/>
              <a:ext cx="2926200" cy="6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0" spcFirstLastPara="1" rIns="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it-IT" sz="1800">
                  <a:solidFill>
                    <a:schemeClr val="dk1"/>
                  </a:solidFill>
                </a:rPr>
                <a:t>Inner AI technique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"/>
            <p:cNvSpPr txBox="1"/>
            <p:nvPr/>
          </p:nvSpPr>
          <p:spPr>
            <a:xfrm>
              <a:off x="8929059" y="1895971"/>
              <a:ext cx="2926200" cy="18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it-IT" sz="1200">
                  <a:solidFill>
                    <a:srgbClr val="262626"/>
                  </a:solidFill>
                </a:rPr>
                <a:t>To prevent data leakage, we've integrated a locally hosted AI system into our dashboard, utilizing Ollama combined with Retrieval-Augmented Generation (RAG) techniques.</a:t>
              </a:r>
              <a:endParaRPr sz="1200">
                <a:solidFill>
                  <a:srgbClr val="262626"/>
                </a:solidFill>
              </a:endParaRPr>
            </a:p>
          </p:txBody>
        </p:sp>
      </p:grpSp>
      <p:pic>
        <p:nvPicPr>
          <p:cNvPr descr="Brainstorm with solid fill" id="279" name="Google Shape;27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13259" y="2077656"/>
            <a:ext cx="596190" cy="7391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atabase with solid fill" id="280" name="Google Shape;28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86471" y="2077656"/>
            <a:ext cx="596190" cy="7391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ears with solid fill" id="281" name="Google Shape;28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33067" y="2077656"/>
            <a:ext cx="596190" cy="7391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gnifying glass with solid fill" id="282" name="Google Shape;282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51758" y="2077656"/>
            <a:ext cx="596190" cy="7391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ue text on a black background&#10;&#10;Description automatically generated" id="283" name="Google Shape;283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72848" y="6257390"/>
            <a:ext cx="1371600" cy="484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8" name="Google Shape;288;g318df4ca384_0_0"/>
          <p:cNvCxnSpPr/>
          <p:nvPr/>
        </p:nvCxnSpPr>
        <p:spPr>
          <a:xfrm>
            <a:off x="449400" y="4122000"/>
            <a:ext cx="11293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9" name="Google Shape;289;g318df4ca384_0_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gital Swag" id="290" name="Google Shape;290;g318df4ca384_0_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318df4ca384_0_0"/>
          <p:cNvSpPr/>
          <p:nvPr/>
        </p:nvSpPr>
        <p:spPr>
          <a:xfrm>
            <a:off x="-1" y="0"/>
            <a:ext cx="6312000" cy="6858000"/>
          </a:xfrm>
          <a:prstGeom prst="rect">
            <a:avLst/>
          </a:prstGeom>
          <a:solidFill>
            <a:schemeClr val="dk2">
              <a:alpha val="6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318df4ca384_0_0"/>
          <p:cNvSpPr txBox="1"/>
          <p:nvPr>
            <p:ph type="title"/>
          </p:nvPr>
        </p:nvSpPr>
        <p:spPr>
          <a:xfrm>
            <a:off x="448056" y="2031716"/>
            <a:ext cx="5432100" cy="1969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lay"/>
              <a:buNone/>
            </a:pPr>
            <a:r>
              <a:rPr b="1" i="0" lang="it-IT" sz="5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</a:t>
            </a:r>
            <a:r>
              <a:rPr b="1" i="0" lang="it-IT" sz="5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3</a:t>
            </a:r>
            <a:br>
              <a:rPr b="0" i="0" lang="it-IT" sz="4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i="0" lang="it-IT" sz="4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Dashboard Demo</a:t>
            </a:r>
            <a:r>
              <a:rPr i="0" lang="it-IT" sz="4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endParaRPr sz="4300"/>
          </a:p>
        </p:txBody>
      </p:sp>
      <p:cxnSp>
        <p:nvCxnSpPr>
          <p:cNvPr id="293" name="Google Shape;293;g318df4ca384_0_0"/>
          <p:cNvCxnSpPr/>
          <p:nvPr/>
        </p:nvCxnSpPr>
        <p:spPr>
          <a:xfrm>
            <a:off x="450000" y="450000"/>
            <a:ext cx="5430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5030551def_3_48"/>
          <p:cNvSpPr txBox="1"/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Dashboard Overview</a:t>
            </a:r>
            <a:endParaRPr/>
          </a:p>
        </p:txBody>
      </p:sp>
      <p:sp>
        <p:nvSpPr>
          <p:cNvPr id="299" name="Google Shape;299;g35030551def_3_48"/>
          <p:cNvSpPr txBox="1"/>
          <p:nvPr>
            <p:ph idx="1" type="body"/>
          </p:nvPr>
        </p:nvSpPr>
        <p:spPr>
          <a:xfrm>
            <a:off x="762000" y="1467900"/>
            <a:ext cx="10515600" cy="48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it-IT" sz="2000"/>
              <a:t>This dashboard was developed to support the AWG Save-A-Label team with a dynamic tool to track key performance indicators of the program.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it-IT" sz="2000"/>
              <a:t>It highlights important metrics, including total payouts to nonprofits, the number of participating nonprofits categorized by activity, and the geographical distribution of program activity across U.S. states.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it-IT" sz="2000"/>
              <a:t>With its user-friendly and interactive interface, users can apply filters to explore the data and gain better insight into program reach, engagement, and impact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900"/>
          </a:p>
        </p:txBody>
      </p:sp>
      <p:pic>
        <p:nvPicPr>
          <p:cNvPr descr="Blue text on a black background&#10;&#10;Description automatically generated" id="300" name="Google Shape;300;g35030551def_3_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g35030551def_3_48"/>
          <p:cNvSpPr txBox="1"/>
          <p:nvPr/>
        </p:nvSpPr>
        <p:spPr>
          <a:xfrm>
            <a:off x="6675100" y="416550"/>
            <a:ext cx="210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2000" u="sng">
                <a:solidFill>
                  <a:schemeClr val="hlink"/>
                </a:solidFill>
                <a:hlinkClick r:id="rId4"/>
              </a:rPr>
              <a:t>SaveALabel_DB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030551def_3_31"/>
          <p:cNvSpPr txBox="1"/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Dashboard Demo</a:t>
            </a:r>
            <a:endParaRPr/>
          </a:p>
        </p:txBody>
      </p:sp>
      <p:pic>
        <p:nvPicPr>
          <p:cNvPr descr="Blue text on a black background&#10;&#10;Description automatically generated" id="307" name="Google Shape;307;g35030551def_3_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g35030551def_3_31"/>
          <p:cNvPicPr preferRelativeResize="0"/>
          <p:nvPr/>
        </p:nvPicPr>
        <p:blipFill rotWithShape="1">
          <a:blip r:embed="rId4">
            <a:alphaModFix/>
          </a:blip>
          <a:srcRect b="2324" l="0" r="0" t="0"/>
          <a:stretch/>
        </p:blipFill>
        <p:spPr>
          <a:xfrm>
            <a:off x="383125" y="1183500"/>
            <a:ext cx="5525974" cy="256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g35030551def_3_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2850" y="989325"/>
            <a:ext cx="5357426" cy="268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g35030551def_3_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2903" y="4070700"/>
            <a:ext cx="5431044" cy="248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g35030551def_3_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3125" y="4070700"/>
            <a:ext cx="5525975" cy="202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157e6a101_0_8"/>
          <p:cNvSpPr txBox="1"/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Scenario</a:t>
            </a:r>
            <a:r>
              <a:rPr lang="it-IT"/>
              <a:t> 1</a:t>
            </a:r>
            <a:endParaRPr/>
          </a:p>
        </p:txBody>
      </p:sp>
      <p:sp>
        <p:nvSpPr>
          <p:cNvPr id="317" name="Google Shape;317;g35157e6a101_0_8"/>
          <p:cNvSpPr txBox="1"/>
          <p:nvPr>
            <p:ph idx="1" type="body"/>
          </p:nvPr>
        </p:nvSpPr>
        <p:spPr>
          <a:xfrm>
            <a:off x="762000" y="1467900"/>
            <a:ext cx="10966800" cy="48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100"/>
              <a:buChar char="•"/>
            </a:pPr>
            <a:r>
              <a:rPr lang="it-IT" sz="2100"/>
              <a:t>The client thought that "</a:t>
            </a:r>
            <a:r>
              <a:rPr b="1" lang="it-IT" sz="2100"/>
              <a:t>food banks</a:t>
            </a:r>
            <a:r>
              <a:rPr lang="it-IT" sz="2100"/>
              <a:t>" are a popular type of charitable organization. They are interested in understanding how many food bank organizations are located near their headquarters in Kansas and Missouri (</a:t>
            </a:r>
            <a:r>
              <a:rPr b="1" lang="it-IT" sz="2100"/>
              <a:t>KS/MO</a:t>
            </a:r>
            <a:r>
              <a:rPr lang="it-IT" sz="2100"/>
              <a:t>). Additionally, they want to analyze how much they have contributed to Save A Label programs. </a:t>
            </a:r>
            <a:r>
              <a:rPr b="1" lang="it-IT" sz="2100"/>
              <a:t>(Trend Analysis)</a:t>
            </a:r>
            <a:endParaRPr b="1" sz="2100"/>
          </a:p>
          <a:p>
            <a:pPr indent="0" lvl="0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-3619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100"/>
              <a:buChar char="•"/>
            </a:pPr>
            <a:r>
              <a:rPr lang="it-IT" sz="2100"/>
              <a:t>They want to further </a:t>
            </a:r>
            <a:r>
              <a:rPr lang="it-IT" sz="2100"/>
              <a:t>compare</a:t>
            </a:r>
            <a:r>
              <a:rPr lang="it-IT" sz="2100"/>
              <a:t> food bank to educational organization </a:t>
            </a:r>
            <a:r>
              <a:rPr b="1" lang="it-IT" sz="2100"/>
              <a:t>(Classification)</a:t>
            </a:r>
            <a:endParaRPr b="1" sz="21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pic>
        <p:nvPicPr>
          <p:cNvPr descr="Blue text on a black background&#10;&#10;Description automatically generated" id="318" name="Google Shape;318;g35157e6a101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35157e6a101_0_8"/>
          <p:cNvSpPr txBox="1"/>
          <p:nvPr/>
        </p:nvSpPr>
        <p:spPr>
          <a:xfrm>
            <a:off x="6675100" y="416550"/>
            <a:ext cx="210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2000" u="sng">
                <a:solidFill>
                  <a:schemeClr val="hlink"/>
                </a:solidFill>
                <a:hlinkClick r:id="rId4"/>
              </a:rPr>
              <a:t>SaveALabel_DB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5157e6a101_0_20"/>
          <p:cNvSpPr txBox="1"/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Scenario 2</a:t>
            </a:r>
            <a:endParaRPr/>
          </a:p>
        </p:txBody>
      </p:sp>
      <p:sp>
        <p:nvSpPr>
          <p:cNvPr id="325" name="Google Shape;325;g35157e6a101_0_20"/>
          <p:cNvSpPr txBox="1"/>
          <p:nvPr>
            <p:ph idx="1" type="body"/>
          </p:nvPr>
        </p:nvSpPr>
        <p:spPr>
          <a:xfrm>
            <a:off x="762000" y="1467900"/>
            <a:ext cx="10515600" cy="48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2100"/>
              <a:t> The client plans to launch a promotional campaign targeting the Mid-America region (Missouri, Kansas, Nebraska, Oklahoma, and Arkansas). </a:t>
            </a:r>
            <a:r>
              <a:rPr b="1" lang="it-IT" sz="2100"/>
              <a:t>(MO, KS, NE, OK, AR)</a:t>
            </a:r>
            <a:br>
              <a:rPr lang="it-IT" sz="2100"/>
            </a:br>
            <a:r>
              <a:rPr lang="it-IT" sz="2100"/>
              <a:t> They are particularly interested in </a:t>
            </a:r>
            <a:r>
              <a:rPr b="1" lang="it-IT" sz="2100"/>
              <a:t>food bank</a:t>
            </a:r>
            <a:r>
              <a:rPr lang="it-IT" sz="2100"/>
              <a:t> organizations, a popular type of charity.</a:t>
            </a:r>
            <a:br>
              <a:rPr lang="it-IT" sz="2100"/>
            </a:br>
            <a:r>
              <a:rPr lang="it-IT" sz="2100"/>
              <a:t> They want to understand: </a:t>
            </a:r>
            <a:r>
              <a:rPr b="1" lang="it-IT" sz="2100"/>
              <a:t>(Geo Insight)</a:t>
            </a:r>
            <a:endParaRPr sz="2100"/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it-IT" sz="2100"/>
              <a:t>How many food banks are located near their headquarters </a:t>
            </a:r>
            <a:r>
              <a:rPr lang="it-IT" sz="2100"/>
              <a:t>(Kansas/Missouri)?</a:t>
            </a:r>
            <a:endParaRPr sz="21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-IT" sz="2100"/>
              <a:t>Their historical contribution amounts to food bank programs in this region.</a:t>
            </a:r>
            <a:endParaRPr sz="21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-IT" sz="2100"/>
              <a:t>They finally want to download these organizations’ information. </a:t>
            </a:r>
            <a:r>
              <a:rPr b="1" lang="it-IT" sz="2100"/>
              <a:t>(Data Insight)</a:t>
            </a:r>
            <a:endParaRPr b="1" sz="2100"/>
          </a:p>
        </p:txBody>
      </p:sp>
      <p:pic>
        <p:nvPicPr>
          <p:cNvPr descr="Blue text on a black background&#10;&#10;Description automatically generated" id="326" name="Google Shape;326;g35157e6a101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35157e6a101_0_20"/>
          <p:cNvSpPr txBox="1"/>
          <p:nvPr/>
        </p:nvSpPr>
        <p:spPr>
          <a:xfrm>
            <a:off x="6675100" y="416550"/>
            <a:ext cx="210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2000" u="sng">
                <a:solidFill>
                  <a:schemeClr val="hlink"/>
                </a:solidFill>
                <a:hlinkClick r:id="rId4"/>
              </a:rPr>
              <a:t>SaveALabel_DB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15a5cc5fd_0_5"/>
          <p:cNvSpPr txBox="1"/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Scenario 3</a:t>
            </a:r>
            <a:endParaRPr/>
          </a:p>
        </p:txBody>
      </p:sp>
      <p:sp>
        <p:nvSpPr>
          <p:cNvPr id="333" name="Google Shape;333;g3515a5cc5fd_0_5"/>
          <p:cNvSpPr txBox="1"/>
          <p:nvPr>
            <p:ph idx="1" type="body"/>
          </p:nvPr>
        </p:nvSpPr>
        <p:spPr>
          <a:xfrm>
            <a:off x="272850" y="1162750"/>
            <a:ext cx="5555100" cy="48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-IT" sz="2100"/>
              <a:t>The client is worried about planning Save A Label's budget for next year.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-IT" sz="2100"/>
              <a:t>To support better decision-making, we propose implementing a machine learning solution that leverages historical contribution and project data to predict and optimize the next year's budget.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-IT" sz="2100"/>
              <a:t>Our model successfully predicts 70% </a:t>
            </a:r>
            <a:r>
              <a:rPr lang="it-IT" sz="2100"/>
              <a:t>accuracy of each organization's participation.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-IT" sz="2100"/>
              <a:t>Budget Formula: 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descr="Blue text on a black background&#10;&#10;Description automatically generated" id="334" name="Google Shape;334;g3515a5cc5fd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3515a5cc5fd_0_5"/>
          <p:cNvSpPr txBox="1"/>
          <p:nvPr/>
        </p:nvSpPr>
        <p:spPr>
          <a:xfrm>
            <a:off x="6675100" y="416550"/>
            <a:ext cx="210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2000" u="sng">
                <a:solidFill>
                  <a:schemeClr val="hlink"/>
                </a:solidFill>
                <a:hlinkClick r:id="rId4"/>
              </a:rPr>
              <a:t>SaveALabel_DB</a:t>
            </a:r>
            <a:endParaRPr/>
          </a:p>
        </p:txBody>
      </p:sp>
      <p:pic>
        <p:nvPicPr>
          <p:cNvPr id="336" name="Google Shape;336;g3515a5cc5fd_0_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7950" y="909150"/>
            <a:ext cx="6132182" cy="436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g3515a5cc5fd_0_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9523" y="5516300"/>
            <a:ext cx="4495601" cy="5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g3515a5cc5fd_0_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04850" y="5516300"/>
            <a:ext cx="5352507" cy="9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3" name="Google Shape;343;g35030551def_3_1"/>
          <p:cNvCxnSpPr/>
          <p:nvPr/>
        </p:nvCxnSpPr>
        <p:spPr>
          <a:xfrm>
            <a:off x="449400" y="4122000"/>
            <a:ext cx="11293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4" name="Google Shape;344;g35030551def_3_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gital Swag" id="345" name="Google Shape;345;g35030551def_3_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g35030551def_3_1"/>
          <p:cNvSpPr/>
          <p:nvPr/>
        </p:nvSpPr>
        <p:spPr>
          <a:xfrm>
            <a:off x="-1" y="0"/>
            <a:ext cx="6312000" cy="6858000"/>
          </a:xfrm>
          <a:prstGeom prst="rect">
            <a:avLst/>
          </a:prstGeom>
          <a:solidFill>
            <a:schemeClr val="dk2">
              <a:alpha val="694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35030551def_3_1"/>
          <p:cNvSpPr txBox="1"/>
          <p:nvPr>
            <p:ph type="title"/>
          </p:nvPr>
        </p:nvSpPr>
        <p:spPr>
          <a:xfrm>
            <a:off x="448056" y="2031716"/>
            <a:ext cx="5432100" cy="1969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lay"/>
              <a:buNone/>
            </a:pPr>
            <a:r>
              <a:rPr b="1" i="0" lang="it-IT" sz="5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</a:t>
            </a:r>
            <a:r>
              <a:rPr b="1" i="0" lang="it-IT" sz="5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4</a:t>
            </a:r>
            <a:br>
              <a:rPr b="0" i="0" lang="it-IT" sz="4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i="0" lang="it-IT" sz="4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Our Suggestions</a:t>
            </a:r>
            <a:r>
              <a:rPr i="0" lang="it-IT" sz="4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endParaRPr sz="4300"/>
          </a:p>
        </p:txBody>
      </p:sp>
      <p:cxnSp>
        <p:nvCxnSpPr>
          <p:cNvPr id="348" name="Google Shape;348;g35030551def_3_1"/>
          <p:cNvCxnSpPr/>
          <p:nvPr/>
        </p:nvCxnSpPr>
        <p:spPr>
          <a:xfrm>
            <a:off x="450000" y="450000"/>
            <a:ext cx="5430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030551def_3_21"/>
          <p:cNvSpPr txBox="1"/>
          <p:nvPr>
            <p:ph type="title"/>
          </p:nvPr>
        </p:nvSpPr>
        <p:spPr>
          <a:xfrm>
            <a:off x="0" y="0"/>
            <a:ext cx="12192000" cy="90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it-IT"/>
              <a:t>Our Idea Save a Label App</a:t>
            </a:r>
            <a:endParaRPr/>
          </a:p>
        </p:txBody>
      </p:sp>
      <p:pic>
        <p:nvPicPr>
          <p:cNvPr descr="Blue text on a black background&#10;&#10;Description automatically generated" id="354" name="Google Shape;354;g35030551def_3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g35030551def_3_21"/>
          <p:cNvSpPr txBox="1"/>
          <p:nvPr/>
        </p:nvSpPr>
        <p:spPr>
          <a:xfrm>
            <a:off x="904573" y="1328475"/>
            <a:ext cx="7526700" cy="42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Our idea is based on a mobile app where both AWG's customers and nonprofits can register.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Customers can browse and select nonprofits organizations by category (e.g., education, health, environment).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Each eligible product features a QR code.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After purchase, customers scan it and assign it to a nonprofit via the app.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Everything is digital, simple, and instant.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56" name="Google Shape;356;g35030551def_3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18476" y="2998500"/>
            <a:ext cx="3805751" cy="253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ue text on a black background&#10;&#10;Description automatically generated" id="361" name="Google Shape;361;g303384049b7_0_3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g303384049b7_0_3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0" y="-76200"/>
            <a:ext cx="5493626" cy="700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g303384049b7_0_359"/>
          <p:cNvSpPr txBox="1"/>
          <p:nvPr>
            <p:ph type="title"/>
          </p:nvPr>
        </p:nvSpPr>
        <p:spPr>
          <a:xfrm>
            <a:off x="5851650" y="0"/>
            <a:ext cx="6340200" cy="90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it-IT"/>
              <a:t>App Key Features</a:t>
            </a:r>
            <a:endParaRPr/>
          </a:p>
        </p:txBody>
      </p:sp>
      <p:sp>
        <p:nvSpPr>
          <p:cNvPr id="364" name="Google Shape;364;g303384049b7_0_359"/>
          <p:cNvSpPr txBox="1"/>
          <p:nvPr/>
        </p:nvSpPr>
        <p:spPr>
          <a:xfrm>
            <a:off x="5798025" y="1075850"/>
            <a:ext cx="59154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t-IT" sz="1800">
                <a:solidFill>
                  <a:schemeClr val="dk1"/>
                </a:solidFill>
              </a:rPr>
              <a:t>Customers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•Scan QR codes to donate labels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•Browse nonprofits by cause or location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•Track all the donations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•Set favorite nonprofits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•Earn rewards after milestones (e.g., mug, tote bag, headphones)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t-IT" sz="1800">
                <a:solidFill>
                  <a:schemeClr val="dk1"/>
                </a:solidFill>
              </a:rPr>
              <a:t>AWG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•Register and manage profiles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dk1"/>
                </a:solidFill>
              </a:rPr>
              <a:t>•View real-time label contributions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descr="Blue text on a black background&#10;&#10;Description automatically generated" id="365" name="Google Shape;365;g303384049b7_0_3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uilding with glass doors" id="181" name="Google Shape;181;p2"/>
          <p:cNvPicPr preferRelativeResize="0"/>
          <p:nvPr/>
        </p:nvPicPr>
        <p:blipFill rotWithShape="1">
          <a:blip r:embed="rId3">
            <a:alphaModFix amt="35000"/>
          </a:blip>
          <a:srcRect b="-1" l="4858" r="1362" t="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"/>
          <p:cNvSpPr txBox="1"/>
          <p:nvPr>
            <p:ph type="title"/>
          </p:nvPr>
        </p:nvSpPr>
        <p:spPr>
          <a:xfrm>
            <a:off x="193050" y="276622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Play"/>
              <a:buNone/>
            </a:pPr>
            <a:r>
              <a:rPr lang="it-IT">
                <a:solidFill>
                  <a:srgbClr val="FFFFFF"/>
                </a:solidFill>
              </a:rPr>
              <a:t>Agenda</a:t>
            </a:r>
            <a:endParaRPr/>
          </a:p>
        </p:txBody>
      </p:sp>
      <p:sp>
        <p:nvSpPr>
          <p:cNvPr id="183" name="Google Shape;183;p2"/>
          <p:cNvSpPr txBox="1"/>
          <p:nvPr>
            <p:ph idx="1" type="body"/>
          </p:nvPr>
        </p:nvSpPr>
        <p:spPr>
          <a:xfrm>
            <a:off x="3145800" y="1377300"/>
            <a:ext cx="9795600" cy="41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Play"/>
              <a:buChar char="•"/>
            </a:pPr>
            <a:r>
              <a:rPr lang="it-IT" sz="2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01	Introduction  </a:t>
            </a:r>
            <a:endParaRPr sz="26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lay"/>
              <a:buChar char="•"/>
            </a:pPr>
            <a:r>
              <a:rPr lang="it-IT" sz="2600">
                <a:latin typeface="Play"/>
                <a:ea typeface="Play"/>
                <a:cs typeface="Play"/>
                <a:sym typeface="Play"/>
              </a:rPr>
              <a:t>02 	</a:t>
            </a:r>
            <a:r>
              <a:rPr lang="it-IT" sz="2600">
                <a:latin typeface="Play"/>
                <a:ea typeface="Play"/>
                <a:cs typeface="Play"/>
                <a:sym typeface="Play"/>
              </a:rPr>
              <a:t>Technical approach </a:t>
            </a:r>
            <a:endParaRPr sz="26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Play"/>
              <a:buChar char="•"/>
            </a:pPr>
            <a:r>
              <a:rPr lang="it-IT" sz="2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03	</a:t>
            </a:r>
            <a:r>
              <a:rPr lang="it-IT" sz="2600">
                <a:latin typeface="Play"/>
                <a:ea typeface="Play"/>
                <a:cs typeface="Play"/>
                <a:sym typeface="Play"/>
              </a:rPr>
              <a:t>Dashboard </a:t>
            </a:r>
            <a:r>
              <a:rPr lang="it-IT" sz="2600">
                <a:latin typeface="Play"/>
                <a:ea typeface="Play"/>
                <a:cs typeface="Play"/>
                <a:sym typeface="Play"/>
              </a:rPr>
              <a:t>demo</a:t>
            </a:r>
            <a:endParaRPr sz="26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Play"/>
              <a:buChar char="•"/>
            </a:pPr>
            <a:r>
              <a:rPr lang="it-IT" sz="2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04    Our Suggestions</a:t>
            </a:r>
            <a:endParaRPr sz="26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Play"/>
              <a:buChar char="•"/>
            </a:pPr>
            <a:r>
              <a:rPr lang="it-IT" sz="2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05	Conclusions </a:t>
            </a:r>
            <a:endParaRPr sz="26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Play"/>
              <a:buChar char="•"/>
            </a:pPr>
            <a:r>
              <a:rPr lang="it-IT" sz="2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06    Q&amp;A</a:t>
            </a:r>
            <a:endParaRPr sz="260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descr="Blue text on a black background&#10;&#10;Description automatically generated" id="184" name="Google Shape;18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848" y="6257390"/>
            <a:ext cx="1371600" cy="484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037cd73b88_1_5"/>
          <p:cNvSpPr txBox="1"/>
          <p:nvPr>
            <p:ph type="title"/>
          </p:nvPr>
        </p:nvSpPr>
        <p:spPr>
          <a:xfrm>
            <a:off x="0" y="0"/>
            <a:ext cx="12192000" cy="90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it-IT"/>
              <a:t>Advantages of the Save a Label App</a:t>
            </a:r>
            <a:endParaRPr/>
          </a:p>
        </p:txBody>
      </p:sp>
      <p:pic>
        <p:nvPicPr>
          <p:cNvPr descr="Blue text on a black background&#10;&#10;Description automatically generated" id="371" name="Google Shape;371;g3037cd73b88_1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3037cd73b88_1_5"/>
          <p:cNvSpPr txBox="1"/>
          <p:nvPr/>
        </p:nvSpPr>
        <p:spPr>
          <a:xfrm>
            <a:off x="904575" y="1404675"/>
            <a:ext cx="72714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-IT" sz="1800">
                <a:solidFill>
                  <a:schemeClr val="dk1"/>
                </a:solidFill>
              </a:rPr>
              <a:t>This app could represent a “win-win” for both customers and AWG for the following reasons: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800">
                <a:solidFill>
                  <a:schemeClr val="dk1"/>
                </a:solidFill>
              </a:rPr>
              <a:t>This app empowers customers, supports nonprofits, and drives value for AWG.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800">
                <a:solidFill>
                  <a:schemeClr val="dk1"/>
                </a:solidFill>
              </a:rPr>
              <a:t>With a simple scan, users can easily send the labels to their favorite nonprofits.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800">
                <a:solidFill>
                  <a:schemeClr val="dk1"/>
                </a:solidFill>
              </a:rPr>
              <a:t>AWG can strengthen its community ties and gains actionable insights on customer preferences.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373" name="Google Shape;373;g3037cd73b88_1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9350" y="810200"/>
            <a:ext cx="3631475" cy="544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8" name="Google Shape;378;g318df4ca384_7_212"/>
          <p:cNvCxnSpPr/>
          <p:nvPr/>
        </p:nvCxnSpPr>
        <p:spPr>
          <a:xfrm>
            <a:off x="449400" y="4122000"/>
            <a:ext cx="11293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9" name="Google Shape;379;g318df4ca384_7_2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gital Swag" id="380" name="Google Shape;380;g318df4ca384_7_2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g318df4ca384_7_212"/>
          <p:cNvSpPr/>
          <p:nvPr/>
        </p:nvSpPr>
        <p:spPr>
          <a:xfrm>
            <a:off x="-1" y="0"/>
            <a:ext cx="6312000" cy="6858000"/>
          </a:xfrm>
          <a:prstGeom prst="rect">
            <a:avLst/>
          </a:prstGeom>
          <a:solidFill>
            <a:schemeClr val="dk2">
              <a:alpha val="6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318df4ca384_7_212"/>
          <p:cNvSpPr txBox="1"/>
          <p:nvPr>
            <p:ph type="title"/>
          </p:nvPr>
        </p:nvSpPr>
        <p:spPr>
          <a:xfrm>
            <a:off x="448056" y="2031716"/>
            <a:ext cx="5432100" cy="1969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lay"/>
              <a:buNone/>
            </a:pPr>
            <a:r>
              <a:rPr b="1" i="0" lang="it-IT" sz="5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</a:t>
            </a:r>
            <a:r>
              <a:rPr b="1" i="0" lang="it-IT" sz="5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5</a:t>
            </a:r>
            <a:br>
              <a:rPr b="0" i="0" lang="it-IT" sz="4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i="0" lang="it-IT" sz="4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Conclusions </a:t>
            </a:r>
            <a:endParaRPr sz="4300"/>
          </a:p>
        </p:txBody>
      </p:sp>
      <p:cxnSp>
        <p:nvCxnSpPr>
          <p:cNvPr id="383" name="Google Shape;383;g318df4ca384_7_212"/>
          <p:cNvCxnSpPr/>
          <p:nvPr/>
        </p:nvCxnSpPr>
        <p:spPr>
          <a:xfrm>
            <a:off x="450000" y="450000"/>
            <a:ext cx="5430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18b6b1e5a1_0_27"/>
          <p:cNvSpPr txBox="1"/>
          <p:nvPr>
            <p:ph type="title"/>
          </p:nvPr>
        </p:nvSpPr>
        <p:spPr>
          <a:xfrm>
            <a:off x="0" y="158525"/>
            <a:ext cx="12192000" cy="42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 sz="3000"/>
              <a:t>What have we done?</a:t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 sz="2021"/>
              <a:t>Our team provided insights into past trends of the AWG Save a Label program. Enabling the AWG team to gain an in-depth understanding of the overall data.</a:t>
            </a:r>
            <a:endParaRPr sz="2021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21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 sz="2021"/>
              <a:t>We created an interactive Dashboard allowing AWG to have a clear understanding of their data with visualizations. </a:t>
            </a:r>
            <a:endParaRPr sz="2021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21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None/>
            </a:pPr>
            <a:r>
              <a:rPr lang="it-IT" sz="2021"/>
              <a:t>We </a:t>
            </a:r>
            <a:r>
              <a:rPr lang="it-IT" sz="2021"/>
              <a:t>developed</a:t>
            </a:r>
            <a:r>
              <a:rPr lang="it-IT" sz="2021"/>
              <a:t> a machine learning model to forecast future participation to help with the budgeting process.</a:t>
            </a:r>
            <a:endParaRPr sz="2021"/>
          </a:p>
        </p:txBody>
      </p:sp>
      <p:sp>
        <p:nvSpPr>
          <p:cNvPr id="389" name="Google Shape;389;g318b6b1e5a1_0_27"/>
          <p:cNvSpPr txBox="1"/>
          <p:nvPr>
            <p:ph idx="1" type="body"/>
          </p:nvPr>
        </p:nvSpPr>
        <p:spPr>
          <a:xfrm>
            <a:off x="0" y="4331525"/>
            <a:ext cx="12192000" cy="17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 sz="3000">
                <a:latin typeface="Play"/>
                <a:ea typeface="Play"/>
                <a:cs typeface="Play"/>
                <a:sym typeface="Play"/>
              </a:rPr>
              <a:t>Our suggestions to promote the program</a:t>
            </a:r>
            <a:endParaRPr sz="30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Based on our findings, we suggested new ways to promote and increase the engagement in the program: Creating an app to engage customers in the program.</a:t>
            </a:r>
            <a:endParaRPr sz="20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descr="Blue text on a black background&#10;&#10;Description automatically generated" id="390" name="Google Shape;390;g318b6b1e5a1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5" name="Google Shape;395;g318b6b1e5a1_1_3"/>
          <p:cNvCxnSpPr/>
          <p:nvPr/>
        </p:nvCxnSpPr>
        <p:spPr>
          <a:xfrm>
            <a:off x="449400" y="4122000"/>
            <a:ext cx="11293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6" name="Google Shape;396;g318b6b1e5a1_1_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gital Swag" id="397" name="Google Shape;397;g318b6b1e5a1_1_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g318b6b1e5a1_1_3"/>
          <p:cNvSpPr/>
          <p:nvPr/>
        </p:nvSpPr>
        <p:spPr>
          <a:xfrm>
            <a:off x="-1" y="0"/>
            <a:ext cx="6312000" cy="6858000"/>
          </a:xfrm>
          <a:prstGeom prst="rect">
            <a:avLst/>
          </a:prstGeom>
          <a:solidFill>
            <a:schemeClr val="dk2">
              <a:alpha val="6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318b6b1e5a1_1_3"/>
          <p:cNvSpPr txBox="1"/>
          <p:nvPr>
            <p:ph type="title"/>
          </p:nvPr>
        </p:nvSpPr>
        <p:spPr>
          <a:xfrm>
            <a:off x="448056" y="2031716"/>
            <a:ext cx="5432100" cy="1969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lay"/>
              <a:buNone/>
            </a:pPr>
            <a:r>
              <a:rPr b="1" i="0" lang="it-IT" sz="5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</a:t>
            </a:r>
            <a:r>
              <a:rPr b="1" i="0" lang="it-IT" sz="5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6</a:t>
            </a:r>
            <a:br>
              <a:rPr b="0" i="0" lang="it-IT" sz="4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i="0" lang="it-IT" sz="4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Q&amp;A</a:t>
            </a:r>
            <a:endParaRPr sz="4300"/>
          </a:p>
        </p:txBody>
      </p:sp>
      <p:cxnSp>
        <p:nvCxnSpPr>
          <p:cNvPr id="400" name="Google Shape;400;g318b6b1e5a1_1_3"/>
          <p:cNvCxnSpPr/>
          <p:nvPr/>
        </p:nvCxnSpPr>
        <p:spPr>
          <a:xfrm>
            <a:off x="450000" y="450000"/>
            <a:ext cx="5430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9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Visit, Undergraduate Admissions, University of Illinois Urbana-Champaign" id="406" name="Google Shape;406;p9"/>
          <p:cNvPicPr preferRelativeResize="0"/>
          <p:nvPr/>
        </p:nvPicPr>
        <p:blipFill rotWithShape="1">
          <a:blip r:embed="rId3">
            <a:alphaModFix amt="50000"/>
          </a:blip>
          <a:srcRect b="-1" l="3950" r="1380" t="0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9"/>
          <p:cNvSpPr txBox="1"/>
          <p:nvPr>
            <p:ph type="title"/>
          </p:nvPr>
        </p:nvSpPr>
        <p:spPr>
          <a:xfrm>
            <a:off x="1524000" y="2840553"/>
            <a:ext cx="91440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"/>
              <a:buNone/>
            </a:pPr>
            <a:r>
              <a:rPr lang="it-IT" sz="8100">
                <a:solidFill>
                  <a:srgbClr val="FFFFFF"/>
                </a:solidFill>
              </a:rPr>
              <a:t>Thank you</a:t>
            </a:r>
            <a:endParaRPr sz="6500"/>
          </a:p>
        </p:txBody>
      </p:sp>
      <p:pic>
        <p:nvPicPr>
          <p:cNvPr descr="Blue text on a black background&#10;&#10;Description automatically generated" id="408" name="Google Shape;408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848" y="6257390"/>
            <a:ext cx="1371600" cy="484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" name="Google Shape;189;g318df4ca384_7_108"/>
          <p:cNvCxnSpPr/>
          <p:nvPr/>
        </p:nvCxnSpPr>
        <p:spPr>
          <a:xfrm>
            <a:off x="449400" y="4122000"/>
            <a:ext cx="11293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0" name="Google Shape;190;g318df4ca384_7_1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gital Swag" id="191" name="Google Shape;191;g318df4ca384_7_10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318df4ca384_7_108"/>
          <p:cNvSpPr/>
          <p:nvPr/>
        </p:nvSpPr>
        <p:spPr>
          <a:xfrm>
            <a:off x="-1" y="0"/>
            <a:ext cx="6312000" cy="6858000"/>
          </a:xfrm>
          <a:prstGeom prst="rect">
            <a:avLst/>
          </a:prstGeom>
          <a:solidFill>
            <a:schemeClr val="dk2">
              <a:alpha val="6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318df4ca384_7_108"/>
          <p:cNvSpPr txBox="1"/>
          <p:nvPr>
            <p:ph type="title"/>
          </p:nvPr>
        </p:nvSpPr>
        <p:spPr>
          <a:xfrm>
            <a:off x="448056" y="2031716"/>
            <a:ext cx="5432100" cy="1969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lay"/>
              <a:buNone/>
            </a:pPr>
            <a:r>
              <a:rPr b="1" i="0" lang="it-IT" sz="5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01</a:t>
            </a:r>
            <a:br>
              <a:rPr b="0" i="0" lang="it-IT" sz="4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b="0" i="0" lang="it-IT" sz="4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Introduction </a:t>
            </a:r>
            <a:endParaRPr sz="4300"/>
          </a:p>
        </p:txBody>
      </p:sp>
      <p:cxnSp>
        <p:nvCxnSpPr>
          <p:cNvPr id="194" name="Google Shape;194;g318df4ca384_7_108"/>
          <p:cNvCxnSpPr/>
          <p:nvPr/>
        </p:nvCxnSpPr>
        <p:spPr>
          <a:xfrm>
            <a:off x="450000" y="450000"/>
            <a:ext cx="5430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D8D8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8df4ca384_7_310"/>
          <p:cNvSpPr txBox="1"/>
          <p:nvPr/>
        </p:nvSpPr>
        <p:spPr>
          <a:xfrm>
            <a:off x="342501" y="47860"/>
            <a:ext cx="5305500" cy="12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it-IT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Company Overview</a:t>
            </a:r>
            <a:endParaRPr b="0" i="0" sz="1400" u="none" cap="none" strike="noStrike">
              <a:solidFill>
                <a:srgbClr val="000000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00" name="Google Shape;200;g318df4ca384_7_310"/>
          <p:cNvPicPr preferRelativeResize="0"/>
          <p:nvPr/>
        </p:nvPicPr>
        <p:blipFill rotWithShape="1">
          <a:blip r:embed="rId3">
            <a:alphaModFix/>
          </a:blip>
          <a:srcRect b="0" l="9116" r="9124" t="0"/>
          <a:stretch/>
        </p:blipFill>
        <p:spPr>
          <a:xfrm>
            <a:off x="4920269" y="0"/>
            <a:ext cx="8410057" cy="6858000"/>
          </a:xfrm>
          <a:custGeom>
            <a:rect b="b" l="l" r="r" t="t"/>
            <a:pathLst>
              <a:path extrusionOk="0" h="6858000" w="8410057">
                <a:moveTo>
                  <a:pt x="5524667" y="0"/>
                </a:moveTo>
                <a:lnTo>
                  <a:pt x="8410057" y="0"/>
                </a:lnTo>
                <a:lnTo>
                  <a:pt x="8410057" y="3752985"/>
                </a:lnTo>
                <a:lnTo>
                  <a:pt x="5908719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descr="Blue text on a black background&#10;&#10;Description automatically generated" id="201" name="Google Shape;201;g318df4ca384_7_3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318df4ca384_7_310"/>
          <p:cNvSpPr txBox="1"/>
          <p:nvPr/>
        </p:nvSpPr>
        <p:spPr>
          <a:xfrm>
            <a:off x="1018525" y="1329450"/>
            <a:ext cx="7570800" cy="45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it-IT" sz="2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Associated Wholesale Grocers </a:t>
            </a:r>
            <a:r>
              <a:rPr b="0" i="0" lang="it-IT" sz="2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i="0" lang="it-IT" sz="2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AWG</a:t>
            </a:r>
            <a:r>
              <a:rPr b="0" i="0" lang="it-IT" sz="2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 b="0" i="0" sz="24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400"/>
              <a:buFont typeface="Arial"/>
              <a:buChar char="●"/>
            </a:pPr>
            <a:r>
              <a:rPr b="1" i="0" lang="it-IT" sz="2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Largest </a:t>
            </a:r>
            <a:r>
              <a:rPr b="0" i="0" lang="it-IT" sz="2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cooperative food wholesaler in the US.</a:t>
            </a:r>
            <a:r>
              <a:rPr b="1" i="0" lang="it-IT" sz="2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24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46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300"/>
              <a:buFont typeface="Arial"/>
              <a:buChar char="●"/>
            </a:pPr>
            <a:r>
              <a:rPr b="0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Serve over </a:t>
            </a:r>
            <a:r>
              <a:rPr b="1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3,400</a:t>
            </a:r>
            <a:r>
              <a:rPr b="0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retail locations. </a:t>
            </a:r>
            <a:endParaRPr b="0" i="0" sz="23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46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300"/>
              <a:buFont typeface="Arial"/>
              <a:buChar char="●"/>
            </a:pPr>
            <a:r>
              <a:rPr b="0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Over </a:t>
            </a:r>
            <a:r>
              <a:rPr b="1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31</a:t>
            </a:r>
            <a:r>
              <a:rPr b="0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states. </a:t>
            </a:r>
            <a:endParaRPr b="0" i="0" sz="23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46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300"/>
              <a:buFont typeface="Arial"/>
              <a:buChar char="●"/>
            </a:pPr>
            <a:r>
              <a:rPr b="1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  <a:r>
              <a:rPr b="0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distribution centers.</a:t>
            </a:r>
            <a:endParaRPr b="0" i="0" sz="23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46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300"/>
              <a:buFont typeface="Arial"/>
              <a:buChar char="●"/>
            </a:pPr>
            <a:r>
              <a:rPr b="0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In 2023, consolidating sales amounted </a:t>
            </a:r>
            <a:endParaRPr b="0" i="0" sz="23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to </a:t>
            </a:r>
            <a:r>
              <a:rPr b="1" i="0" lang="it-IT" sz="23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$12.4 billion.</a:t>
            </a:r>
            <a:endParaRPr b="1" i="0" sz="2800" u="none" cap="none" strike="noStrike">
              <a:solidFill>
                <a:srgbClr val="757575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1" i="0" sz="23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18df4ca384_7_5"/>
          <p:cNvSpPr txBox="1"/>
          <p:nvPr>
            <p:ph type="title"/>
          </p:nvPr>
        </p:nvSpPr>
        <p:spPr>
          <a:xfrm>
            <a:off x="579550" y="209750"/>
            <a:ext cx="105156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Save a Label Program</a:t>
            </a:r>
            <a:endParaRPr/>
          </a:p>
        </p:txBody>
      </p:sp>
      <p:pic>
        <p:nvPicPr>
          <p:cNvPr descr="Blue text on a black background&#10;&#10;Description automatically generated" id="208" name="Google Shape;208;g318df4ca384_7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318df4ca384_7_5"/>
          <p:cNvSpPr txBox="1"/>
          <p:nvPr/>
        </p:nvSpPr>
        <p:spPr>
          <a:xfrm>
            <a:off x="579550" y="862875"/>
            <a:ext cx="8403600" cy="56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charity program </a:t>
            </a:r>
            <a:r>
              <a:rPr lang="it-IT" sz="2000">
                <a:solidFill>
                  <a:schemeClr val="dk1"/>
                </a:solidFill>
              </a:rPr>
              <a:t>where</a:t>
            </a: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customers can donate food labels to </a:t>
            </a:r>
            <a:r>
              <a:rPr b="1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non-profit organizations</a:t>
            </a: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to </a:t>
            </a:r>
            <a:r>
              <a:rPr b="1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help them </a:t>
            </a:r>
            <a:r>
              <a:rPr b="1" lang="it-IT" sz="2000">
                <a:solidFill>
                  <a:schemeClr val="dk1"/>
                </a:solidFill>
              </a:rPr>
              <a:t>raise</a:t>
            </a:r>
            <a:r>
              <a:rPr b="1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funds</a:t>
            </a: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does it work?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Non-profit organizations collect </a:t>
            </a:r>
            <a:r>
              <a:rPr b="1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1,000</a:t>
            </a: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best choice labels </a:t>
            </a: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can get </a:t>
            </a:r>
            <a:r>
              <a:rPr b="1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$30 </a:t>
            </a: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 AWG. 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Helping retailers build good relationships with the community.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Participants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it-IT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8900+ organizations ( $1million+)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g318df4ca384_7_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62038" y="4648925"/>
            <a:ext cx="2514600" cy="17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318df4ca384_7_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59688" y="335825"/>
            <a:ext cx="2119325" cy="30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18df4ca384_7_10"/>
          <p:cNvSpPr txBox="1"/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Problem Overview</a:t>
            </a:r>
            <a:endParaRPr/>
          </a:p>
        </p:txBody>
      </p:sp>
      <p:sp>
        <p:nvSpPr>
          <p:cNvPr id="217" name="Google Shape;217;g318df4ca384_7_10"/>
          <p:cNvSpPr txBox="1"/>
          <p:nvPr>
            <p:ph idx="1" type="body"/>
          </p:nvPr>
        </p:nvSpPr>
        <p:spPr>
          <a:xfrm>
            <a:off x="838200" y="1086800"/>
            <a:ext cx="105156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it-IT" sz="2200">
                <a:latin typeface="Play"/>
                <a:ea typeface="Play"/>
                <a:cs typeface="Play"/>
                <a:sym typeface="Play"/>
              </a:rPr>
              <a:t>Client Problem: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Participation in the Save-A-Label Program has been </a:t>
            </a:r>
            <a:r>
              <a:rPr b="1" lang="it-IT" sz="2000">
                <a:latin typeface="Play"/>
                <a:ea typeface="Play"/>
                <a:cs typeface="Play"/>
                <a:sym typeface="Play"/>
              </a:rPr>
              <a:t>declining for the last four years.</a:t>
            </a:r>
            <a:r>
              <a:rPr lang="it-IT" sz="2000">
                <a:latin typeface="Play"/>
                <a:ea typeface="Play"/>
                <a:cs typeface="Play"/>
                <a:sym typeface="Play"/>
              </a:rPr>
              <a:t>  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0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descr="Blue text on a black background&#10;&#10;Description automatically generated" id="218" name="Google Shape;218;g318df4ca384_7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6373915"/>
            <a:ext cx="1371600" cy="484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g318df4ca384_7_10"/>
          <p:cNvPicPr preferRelativeResize="0"/>
          <p:nvPr/>
        </p:nvPicPr>
        <p:blipFill rotWithShape="1">
          <a:blip r:embed="rId4">
            <a:alphaModFix/>
          </a:blip>
          <a:srcRect b="9119" l="2657" r="0" t="9087"/>
          <a:stretch/>
        </p:blipFill>
        <p:spPr>
          <a:xfrm>
            <a:off x="1430725" y="2356175"/>
            <a:ext cx="8486394" cy="349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318df4ca384_7_10"/>
          <p:cNvSpPr txBox="1"/>
          <p:nvPr/>
        </p:nvSpPr>
        <p:spPr>
          <a:xfrm>
            <a:off x="129700" y="5936425"/>
            <a:ext cx="11918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it-IT" sz="1700" u="none" cap="none" strike="noStrike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rPr>
              <a:t>As we can see from the graph, the overall participation has decreased by a total of 142.470$ from 2018 to 2023 (-50%).</a:t>
            </a:r>
            <a:endParaRPr b="0" i="0" sz="1700" u="none" cap="none" strike="noStrike">
              <a:solidFill>
                <a:srgbClr val="000000"/>
              </a:solidFill>
              <a:latin typeface="Play"/>
              <a:ea typeface="Play"/>
              <a:cs typeface="Play"/>
              <a:sym typeface="Play"/>
            </a:endParaRPr>
          </a:p>
        </p:txBody>
      </p:sp>
      <p:cxnSp>
        <p:nvCxnSpPr>
          <p:cNvPr id="221" name="Google Shape;221;g318df4ca384_7_10"/>
          <p:cNvCxnSpPr/>
          <p:nvPr/>
        </p:nvCxnSpPr>
        <p:spPr>
          <a:xfrm>
            <a:off x="2939900" y="3040800"/>
            <a:ext cx="5620500" cy="1124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18b6b1e5a1_1_12"/>
          <p:cNvSpPr txBox="1"/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2024 Fall Semester Conclusions</a:t>
            </a:r>
            <a:endParaRPr/>
          </a:p>
        </p:txBody>
      </p:sp>
      <p:sp>
        <p:nvSpPr>
          <p:cNvPr id="227" name="Google Shape;227;g318b6b1e5a1_1_12"/>
          <p:cNvSpPr txBox="1"/>
          <p:nvPr>
            <p:ph idx="1" type="body"/>
          </p:nvPr>
        </p:nvSpPr>
        <p:spPr>
          <a:xfrm>
            <a:off x="762000" y="1086900"/>
            <a:ext cx="10515600" cy="51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3683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200"/>
              <a:buFont typeface="Play"/>
              <a:buChar char="●"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Overall participation has decreased by a total of $142,470 from 2018 to 2023 (-50%).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Char char="●"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The overall participation has declined in all the states where the program takes place.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The majority of the total amount is related to nonprofits associated with religious organizations.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This decrease is likely due to 2 main factors: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-355600" lvl="7" marL="3657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Play"/>
              <a:buChar char="○"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Covid-19 pandemic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-355600" lvl="7" marL="3657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Play"/>
              <a:buChar char="○"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Change in engagement with the nonprofits (reduced promoting activities from AWG)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descr="Blue text on a black background&#10;&#10;Description automatically generated" id="228" name="Google Shape;228;g318b6b1e5a1_1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5030551def_0_5"/>
          <p:cNvSpPr txBox="1"/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2025 Spring Solution</a:t>
            </a:r>
            <a:endParaRPr/>
          </a:p>
        </p:txBody>
      </p:sp>
      <p:sp>
        <p:nvSpPr>
          <p:cNvPr id="234" name="Google Shape;234;g35030551def_0_5"/>
          <p:cNvSpPr txBox="1"/>
          <p:nvPr>
            <p:ph idx="1" type="body"/>
          </p:nvPr>
        </p:nvSpPr>
        <p:spPr>
          <a:xfrm>
            <a:off x="762000" y="1086900"/>
            <a:ext cx="10515600" cy="51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3683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200"/>
              <a:buFont typeface="Play"/>
              <a:buChar char="•"/>
            </a:pPr>
            <a:r>
              <a:rPr b="1" lang="it-IT" sz="2200">
                <a:latin typeface="Play"/>
                <a:ea typeface="Play"/>
                <a:cs typeface="Play"/>
                <a:sym typeface="Play"/>
              </a:rPr>
              <a:t>S</a:t>
            </a:r>
            <a:r>
              <a:rPr b="1" lang="it-IT" sz="2200">
                <a:latin typeface="Play"/>
                <a:ea typeface="Play"/>
                <a:cs typeface="Play"/>
                <a:sym typeface="Play"/>
              </a:rPr>
              <a:t>ave A Label dashboard website </a:t>
            </a:r>
            <a:endParaRPr b="1" sz="2200"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-&gt;  No code solution for </a:t>
            </a:r>
            <a:r>
              <a:rPr lang="it-IT" sz="2000">
                <a:latin typeface="Play"/>
                <a:ea typeface="Play"/>
                <a:cs typeface="Play"/>
                <a:sym typeface="Play"/>
              </a:rPr>
              <a:t>Save A Label </a:t>
            </a:r>
            <a:r>
              <a:rPr lang="it-IT" sz="2000">
                <a:latin typeface="Play"/>
                <a:ea typeface="Play"/>
                <a:cs typeface="Play"/>
                <a:sym typeface="Play"/>
              </a:rPr>
              <a:t>program daily operation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-&gt;  YoY historical data analysis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Char char="•"/>
            </a:pPr>
            <a:r>
              <a:rPr b="1" lang="it-IT" sz="2200">
                <a:latin typeface="Play"/>
                <a:ea typeface="Play"/>
                <a:cs typeface="Play"/>
                <a:sym typeface="Play"/>
              </a:rPr>
              <a:t>Non-profit participation Predictive machine learning model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-&gt; Budget </a:t>
            </a:r>
            <a:r>
              <a:rPr lang="it-IT" sz="2000">
                <a:latin typeface="Play"/>
                <a:ea typeface="Play"/>
                <a:cs typeface="Play"/>
                <a:sym typeface="Play"/>
              </a:rPr>
              <a:t>prediction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>
                <a:latin typeface="Play"/>
                <a:ea typeface="Play"/>
                <a:cs typeface="Play"/>
                <a:sym typeface="Play"/>
              </a:rPr>
              <a:t>-&gt; Potential marketing promotion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Char char="•"/>
            </a:pPr>
            <a:r>
              <a:rPr b="1" lang="it-IT" sz="2200">
                <a:latin typeface="Play"/>
                <a:ea typeface="Play"/>
                <a:cs typeface="Play"/>
                <a:sym typeface="Play"/>
              </a:rPr>
              <a:t>Digitalize APP suggestion </a:t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descr="Blue text on a black background&#10;&#10;Description automatically generated" id="235" name="Google Shape;235;g35030551def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48" y="6257390"/>
            <a:ext cx="1371600" cy="484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0" name="Google Shape;240;g318df4ca384_7_203"/>
          <p:cNvCxnSpPr/>
          <p:nvPr/>
        </p:nvCxnSpPr>
        <p:spPr>
          <a:xfrm>
            <a:off x="449400" y="4122000"/>
            <a:ext cx="11293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1" name="Google Shape;241;g318df4ca384_7_20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gital Swag" id="242" name="Google Shape;242;g318df4ca384_7_20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318df4ca384_7_203"/>
          <p:cNvSpPr/>
          <p:nvPr/>
        </p:nvSpPr>
        <p:spPr>
          <a:xfrm>
            <a:off x="-1" y="0"/>
            <a:ext cx="6312000" cy="6858000"/>
          </a:xfrm>
          <a:prstGeom prst="rect">
            <a:avLst/>
          </a:prstGeom>
          <a:solidFill>
            <a:schemeClr val="dk2">
              <a:alpha val="6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318df4ca384_7_203"/>
          <p:cNvSpPr txBox="1"/>
          <p:nvPr>
            <p:ph type="title"/>
          </p:nvPr>
        </p:nvSpPr>
        <p:spPr>
          <a:xfrm>
            <a:off x="448056" y="2031716"/>
            <a:ext cx="5432100" cy="1969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lay"/>
              <a:buNone/>
            </a:pPr>
            <a:r>
              <a:rPr b="1" i="0" lang="it-IT" sz="5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0</a:t>
            </a:r>
            <a:r>
              <a:rPr b="1" i="0" lang="it-IT" sz="5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2</a:t>
            </a:r>
            <a:br>
              <a:rPr b="0" i="0" lang="it-IT" sz="4300" u="none" strike="noStrike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i="0" lang="it-IT" sz="4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Technical Approach</a:t>
            </a:r>
            <a:endParaRPr sz="4300"/>
          </a:p>
        </p:txBody>
      </p:sp>
      <p:cxnSp>
        <p:nvCxnSpPr>
          <p:cNvPr id="245" name="Google Shape;245;g318df4ca384_7_203"/>
          <p:cNvCxnSpPr/>
          <p:nvPr/>
        </p:nvCxnSpPr>
        <p:spPr>
          <a:xfrm>
            <a:off x="450000" y="450000"/>
            <a:ext cx="5430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hinLineVTI">
  <a:themeElements>
    <a:clrScheme name="ThinLines Color Schem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BAC8"/>
      </a:accent1>
      <a:accent2>
        <a:srgbClr val="794DFF"/>
      </a:accent2>
      <a:accent3>
        <a:srgbClr val="00D17D"/>
      </a:accent3>
      <a:accent4>
        <a:srgbClr val="404040"/>
      </a:accent4>
      <a:accent5>
        <a:srgbClr val="FE5D21"/>
      </a:accent5>
      <a:accent6>
        <a:srgbClr val="B3B3B3"/>
      </a:accent6>
      <a:hlink>
        <a:srgbClr val="3E8FF1"/>
      </a:hlink>
      <a:folHlink>
        <a:srgbClr val="93939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2024-10-27T04:54:39Z</dcterms:created>
  <dc:creator>Scarpa, Matteo</dc:creator>
</cp:coreProperties>
</file>